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5" r:id="rId2"/>
    <p:sldMasterId id="2147483657" r:id="rId3"/>
  </p:sldMasterIdLst>
  <p:notesMasterIdLst>
    <p:notesMasterId r:id="rId83"/>
  </p:notesMasterIdLst>
  <p:handoutMasterIdLst>
    <p:handoutMasterId r:id="rId84"/>
  </p:handoutMasterIdLst>
  <p:sldIdLst>
    <p:sldId id="256" r:id="rId4"/>
    <p:sldId id="271" r:id="rId5"/>
    <p:sldId id="275" r:id="rId6"/>
    <p:sldId id="289" r:id="rId7"/>
    <p:sldId id="264" r:id="rId8"/>
    <p:sldId id="274" r:id="rId9"/>
    <p:sldId id="257" r:id="rId10"/>
    <p:sldId id="277" r:id="rId11"/>
    <p:sldId id="276" r:id="rId12"/>
    <p:sldId id="278" r:id="rId13"/>
    <p:sldId id="267" r:id="rId14"/>
    <p:sldId id="265" r:id="rId15"/>
    <p:sldId id="268" r:id="rId16"/>
    <p:sldId id="266" r:id="rId17"/>
    <p:sldId id="282" r:id="rId18"/>
    <p:sldId id="283" r:id="rId19"/>
    <p:sldId id="284" r:id="rId20"/>
    <p:sldId id="285" r:id="rId21"/>
    <p:sldId id="286" r:id="rId22"/>
    <p:sldId id="287" r:id="rId23"/>
    <p:sldId id="288" r:id="rId24"/>
    <p:sldId id="279" r:id="rId25"/>
    <p:sldId id="280" r:id="rId26"/>
    <p:sldId id="269" r:id="rId27"/>
    <p:sldId id="290" r:id="rId28"/>
    <p:sldId id="291" r:id="rId29"/>
    <p:sldId id="292" r:id="rId30"/>
    <p:sldId id="258" r:id="rId31"/>
    <p:sldId id="259" r:id="rId32"/>
    <p:sldId id="270" r:id="rId33"/>
    <p:sldId id="273"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35" autoAdjust="0"/>
  </p:normalViewPr>
  <p:slideViewPr>
    <p:cSldViewPr>
      <p:cViewPr>
        <p:scale>
          <a:sx n="96" d="100"/>
          <a:sy n="96" d="100"/>
        </p:scale>
        <p:origin x="-6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handoutMaster" Target="handoutMasters/handoutMaster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a:p>
        </p:txBody>
      </p:sp>
      <p:sp>
        <p:nvSpPr>
          <p:cNvPr id="3789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a:p>
        </p:txBody>
      </p:sp>
      <p:sp>
        <p:nvSpPr>
          <p:cNvPr id="3789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a:p>
        </p:txBody>
      </p:sp>
      <p:sp>
        <p:nvSpPr>
          <p:cNvPr id="3789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0151A891-8CDF-4240-9FCC-AD37BE719D44}" type="slidenum">
              <a:rPr lang="en-US"/>
              <a:pPr/>
              <a:t>‹#›</a:t>
            </a:fld>
            <a:endParaRPr lang="en-US"/>
          </a:p>
        </p:txBody>
      </p:sp>
    </p:spTree>
    <p:extLst>
      <p:ext uri="{BB962C8B-B14F-4D97-AF65-F5344CB8AC3E}">
        <p14:creationId xmlns:p14="http://schemas.microsoft.com/office/powerpoint/2010/main" val="259445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625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62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9626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6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626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FA71800-D1B2-410E-B05D-00966730FDD7}" type="slidenum">
              <a:rPr lang="en-US"/>
              <a:pPr/>
              <a:t>‹#›</a:t>
            </a:fld>
            <a:endParaRPr lang="en-US"/>
          </a:p>
        </p:txBody>
      </p:sp>
    </p:spTree>
    <p:extLst>
      <p:ext uri="{BB962C8B-B14F-4D97-AF65-F5344CB8AC3E}">
        <p14:creationId xmlns:p14="http://schemas.microsoft.com/office/powerpoint/2010/main" val="2635168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89B14-CE2D-4FEA-98E1-A0AD9D889CFA}" type="slidenum">
              <a:rPr lang="en-US"/>
              <a:pPr/>
              <a:t>60</a:t>
            </a:fld>
            <a:endParaRPr lang="en-US"/>
          </a:p>
        </p:txBody>
      </p:sp>
      <p:sp>
        <p:nvSpPr>
          <p:cNvPr id="97282" name="Rectangle 2"/>
          <p:cNvSpPr>
            <a:spLocks noGrp="1" noRot="1" noChangeAspect="1" noChangeArrowheads="1" noTextEdit="1"/>
          </p:cNvSpPr>
          <p:nvPr>
            <p:ph type="sldImg"/>
          </p:nvPr>
        </p:nvSpPr>
        <p:spPr>
          <a:xfrm>
            <a:off x="1254125" y="750888"/>
            <a:ext cx="4508500" cy="3381375"/>
          </a:xfrm>
          <a:ln/>
        </p:spPr>
      </p:sp>
      <p:sp>
        <p:nvSpPr>
          <p:cNvPr id="97283"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547BB-52DF-4B2B-A7D5-A5BD593B7F7C}" type="slidenum">
              <a:rPr lang="en-US"/>
              <a:pPr/>
              <a:t>72</a:t>
            </a:fld>
            <a:endParaRPr lang="en-US"/>
          </a:p>
        </p:txBody>
      </p:sp>
      <p:sp>
        <p:nvSpPr>
          <p:cNvPr id="118786" name="Rectangle 2"/>
          <p:cNvSpPr>
            <a:spLocks noGrp="1" noRot="1" noChangeAspect="1" noChangeArrowheads="1" noTextEdit="1"/>
          </p:cNvSpPr>
          <p:nvPr>
            <p:ph type="sldImg"/>
          </p:nvPr>
        </p:nvSpPr>
        <p:spPr>
          <a:xfrm>
            <a:off x="1254125" y="750888"/>
            <a:ext cx="4508500" cy="3381375"/>
          </a:xfrm>
          <a:ln w="12700" cap="flat">
            <a:solidFill>
              <a:schemeClr val="tx1"/>
            </a:solidFill>
          </a:ln>
        </p:spPr>
      </p:sp>
      <p:sp>
        <p:nvSpPr>
          <p:cNvPr id="118787" name="Rectangle 3"/>
          <p:cNvSpPr>
            <a:spLocks noGrp="1" noChangeArrowheads="1"/>
          </p:cNvSpPr>
          <p:nvPr>
            <p:ph type="body" idx="1"/>
          </p:nvPr>
        </p:nvSpPr>
        <p:spPr>
          <a:xfrm>
            <a:off x="935038" y="4414838"/>
            <a:ext cx="5140325" cy="4184650"/>
          </a:xfrm>
          <a:ln/>
        </p:spPr>
        <p:txBody>
          <a:bodyPr lIns="92670" tIns="45521" rIns="92670" bIns="4552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1C1B0-5BCD-4D16-91D8-6F6D243CFF53}" type="slidenum">
              <a:rPr lang="en-US"/>
              <a:pPr/>
              <a:t>73</a:t>
            </a:fld>
            <a:endParaRPr lang="en-US"/>
          </a:p>
        </p:txBody>
      </p:sp>
      <p:sp>
        <p:nvSpPr>
          <p:cNvPr id="120834" name="Rectangle 2"/>
          <p:cNvSpPr>
            <a:spLocks noGrp="1" noRot="1" noChangeAspect="1" noChangeArrowheads="1" noTextEdit="1"/>
          </p:cNvSpPr>
          <p:nvPr>
            <p:ph type="sldImg"/>
          </p:nvPr>
        </p:nvSpPr>
        <p:spPr>
          <a:xfrm>
            <a:off x="1254125" y="750888"/>
            <a:ext cx="4508500" cy="3381375"/>
          </a:xfrm>
          <a:ln w="12700" cap="flat">
            <a:solidFill>
              <a:schemeClr val="tx1"/>
            </a:solidFill>
          </a:ln>
        </p:spPr>
      </p:sp>
      <p:sp>
        <p:nvSpPr>
          <p:cNvPr id="120835" name="Rectangle 3"/>
          <p:cNvSpPr>
            <a:spLocks noGrp="1" noChangeArrowheads="1"/>
          </p:cNvSpPr>
          <p:nvPr>
            <p:ph type="body" idx="1"/>
          </p:nvPr>
        </p:nvSpPr>
        <p:spPr>
          <a:xfrm>
            <a:off x="935038" y="4414838"/>
            <a:ext cx="5140325" cy="4184650"/>
          </a:xfrm>
          <a:ln/>
        </p:spPr>
        <p:txBody>
          <a:bodyPr lIns="92670" tIns="45521" rIns="92670" bIns="4552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2E19F-9BD4-4A59-906F-AC8C216F087B}" type="slidenum">
              <a:rPr lang="en-US"/>
              <a:pPr/>
              <a:t>74</a:t>
            </a:fld>
            <a:endParaRPr lang="en-US"/>
          </a:p>
        </p:txBody>
      </p:sp>
      <p:sp>
        <p:nvSpPr>
          <p:cNvPr id="122882" name="Rectangle 2"/>
          <p:cNvSpPr>
            <a:spLocks noGrp="1" noRot="1" noChangeAspect="1" noChangeArrowheads="1" noTextEdit="1"/>
          </p:cNvSpPr>
          <p:nvPr>
            <p:ph type="sldImg"/>
          </p:nvPr>
        </p:nvSpPr>
        <p:spPr>
          <a:xfrm>
            <a:off x="1254125" y="750888"/>
            <a:ext cx="4508500" cy="3381375"/>
          </a:xfrm>
          <a:ln/>
        </p:spPr>
      </p:sp>
      <p:sp>
        <p:nvSpPr>
          <p:cNvPr id="122883"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D9409-B66A-49F1-924B-2B26AB4B6E93}" type="slidenum">
              <a:rPr lang="en-US"/>
              <a:pPr/>
              <a:t>75</a:t>
            </a:fld>
            <a:endParaRPr lang="en-US"/>
          </a:p>
        </p:txBody>
      </p:sp>
      <p:sp>
        <p:nvSpPr>
          <p:cNvPr id="124930" name="Rectangle 2"/>
          <p:cNvSpPr>
            <a:spLocks noGrp="1" noRot="1" noChangeAspect="1" noChangeArrowheads="1" noTextEdit="1"/>
          </p:cNvSpPr>
          <p:nvPr>
            <p:ph type="sldImg"/>
          </p:nvPr>
        </p:nvSpPr>
        <p:spPr>
          <a:xfrm>
            <a:off x="1254125" y="750888"/>
            <a:ext cx="4508500" cy="3381375"/>
          </a:xfrm>
          <a:ln/>
        </p:spPr>
      </p:sp>
      <p:sp>
        <p:nvSpPr>
          <p:cNvPr id="124931"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D6BB32-1DB3-4C00-A2E6-AD74BA0BA3F0}" type="slidenum">
              <a:rPr lang="en-US"/>
              <a:pPr/>
              <a:t>76</a:t>
            </a:fld>
            <a:endParaRPr lang="en-US"/>
          </a:p>
        </p:txBody>
      </p:sp>
      <p:sp>
        <p:nvSpPr>
          <p:cNvPr id="126978" name="Rectangle 2"/>
          <p:cNvSpPr>
            <a:spLocks noGrp="1" noRot="1" noChangeAspect="1" noChangeArrowheads="1" noTextEdit="1"/>
          </p:cNvSpPr>
          <p:nvPr>
            <p:ph type="sldImg"/>
          </p:nvPr>
        </p:nvSpPr>
        <p:spPr>
          <a:xfrm>
            <a:off x="1254125" y="750888"/>
            <a:ext cx="4508500" cy="3381375"/>
          </a:xfrm>
          <a:ln/>
        </p:spPr>
      </p:sp>
      <p:sp>
        <p:nvSpPr>
          <p:cNvPr id="126979"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ECC941-9EDE-4C92-8093-9A98199A541F}" type="slidenum">
              <a:rPr lang="en-US"/>
              <a:pPr/>
              <a:t>77</a:t>
            </a:fld>
            <a:endParaRPr lang="en-US"/>
          </a:p>
        </p:txBody>
      </p:sp>
      <p:sp>
        <p:nvSpPr>
          <p:cNvPr id="129026" name="Rectangle 2"/>
          <p:cNvSpPr>
            <a:spLocks noGrp="1" noRot="1" noChangeAspect="1" noChangeArrowheads="1" noTextEdit="1"/>
          </p:cNvSpPr>
          <p:nvPr>
            <p:ph type="sldImg"/>
          </p:nvPr>
        </p:nvSpPr>
        <p:spPr>
          <a:xfrm>
            <a:off x="1254125" y="750888"/>
            <a:ext cx="4508500" cy="3381375"/>
          </a:xfrm>
          <a:ln/>
        </p:spPr>
      </p:sp>
      <p:sp>
        <p:nvSpPr>
          <p:cNvPr id="129027"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4DC97-4E75-438C-96AA-7EAB67799E01}" type="slidenum">
              <a:rPr lang="en-US"/>
              <a:pPr/>
              <a:t>61</a:t>
            </a:fld>
            <a:endParaRPr lang="en-US"/>
          </a:p>
        </p:txBody>
      </p:sp>
      <p:sp>
        <p:nvSpPr>
          <p:cNvPr id="99330" name="Rectangle 2"/>
          <p:cNvSpPr>
            <a:spLocks noGrp="1" noRot="1" noChangeAspect="1" noChangeArrowheads="1" noTextEdit="1"/>
          </p:cNvSpPr>
          <p:nvPr>
            <p:ph type="sldImg"/>
          </p:nvPr>
        </p:nvSpPr>
        <p:spPr>
          <a:xfrm>
            <a:off x="1254125" y="750888"/>
            <a:ext cx="4508500" cy="3381375"/>
          </a:xfrm>
          <a:ln/>
        </p:spPr>
      </p:sp>
      <p:sp>
        <p:nvSpPr>
          <p:cNvPr id="99331"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F7B41-816A-4FAA-85FD-130216AB05CF}" type="slidenum">
              <a:rPr lang="en-US"/>
              <a:pPr/>
              <a:t>62</a:t>
            </a:fld>
            <a:endParaRPr lang="en-US"/>
          </a:p>
        </p:txBody>
      </p:sp>
      <p:sp>
        <p:nvSpPr>
          <p:cNvPr id="101378" name="Rectangle 2"/>
          <p:cNvSpPr>
            <a:spLocks noGrp="1" noRot="1" noChangeAspect="1" noChangeArrowheads="1" noTextEdit="1"/>
          </p:cNvSpPr>
          <p:nvPr>
            <p:ph type="sldImg"/>
          </p:nvPr>
        </p:nvSpPr>
        <p:spPr>
          <a:xfrm>
            <a:off x="1254125" y="750888"/>
            <a:ext cx="4508500" cy="3381375"/>
          </a:xfrm>
          <a:ln/>
        </p:spPr>
      </p:sp>
      <p:sp>
        <p:nvSpPr>
          <p:cNvPr id="101379"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60240-4591-44BB-B925-1F9ABF16694A}" type="slidenum">
              <a:rPr lang="en-US"/>
              <a:pPr/>
              <a:t>64</a:t>
            </a:fld>
            <a:endParaRPr lang="en-US"/>
          </a:p>
        </p:txBody>
      </p:sp>
      <p:sp>
        <p:nvSpPr>
          <p:cNvPr id="104450" name="Rectangle 2"/>
          <p:cNvSpPr>
            <a:spLocks noGrp="1" noRot="1" noChangeAspect="1" noChangeArrowheads="1" noTextEdit="1"/>
          </p:cNvSpPr>
          <p:nvPr>
            <p:ph type="sldImg"/>
          </p:nvPr>
        </p:nvSpPr>
        <p:spPr>
          <a:xfrm>
            <a:off x="1254125" y="750888"/>
            <a:ext cx="4508500" cy="3381375"/>
          </a:xfrm>
          <a:ln/>
        </p:spPr>
      </p:sp>
      <p:sp>
        <p:nvSpPr>
          <p:cNvPr id="104451"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EBFD41-2837-4C66-8590-BCC9068AE223}" type="slidenum">
              <a:rPr lang="en-US"/>
              <a:pPr/>
              <a:t>66</a:t>
            </a:fld>
            <a:endParaRPr lang="en-US"/>
          </a:p>
        </p:txBody>
      </p:sp>
      <p:sp>
        <p:nvSpPr>
          <p:cNvPr id="107522" name="Rectangle 2"/>
          <p:cNvSpPr>
            <a:spLocks noGrp="1" noRot="1" noChangeAspect="1" noChangeArrowheads="1" noTextEdit="1"/>
          </p:cNvSpPr>
          <p:nvPr>
            <p:ph type="sldImg"/>
          </p:nvPr>
        </p:nvSpPr>
        <p:spPr>
          <a:xfrm>
            <a:off x="1254125" y="750888"/>
            <a:ext cx="4508500" cy="3381375"/>
          </a:xfrm>
          <a:ln w="12700" cap="flat">
            <a:solidFill>
              <a:schemeClr val="tx1"/>
            </a:solidFill>
          </a:ln>
        </p:spPr>
      </p:sp>
      <p:sp>
        <p:nvSpPr>
          <p:cNvPr id="107523" name="Rectangle 3"/>
          <p:cNvSpPr>
            <a:spLocks noGrp="1" noChangeArrowheads="1"/>
          </p:cNvSpPr>
          <p:nvPr>
            <p:ph type="body" idx="1"/>
          </p:nvPr>
        </p:nvSpPr>
        <p:spPr>
          <a:xfrm>
            <a:off x="935038" y="4414838"/>
            <a:ext cx="5140325" cy="4184650"/>
          </a:xfrm>
          <a:ln/>
        </p:spPr>
        <p:txBody>
          <a:bodyPr lIns="92670" tIns="45521" rIns="92670" bIns="4552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017AE-62FB-4B38-A669-B5A6473489BD}" type="slidenum">
              <a:rPr lang="en-US"/>
              <a:pPr/>
              <a:t>68</a:t>
            </a:fld>
            <a:endParaRPr lang="en-US"/>
          </a:p>
        </p:txBody>
      </p:sp>
      <p:sp>
        <p:nvSpPr>
          <p:cNvPr id="110594" name="Rectangle 2"/>
          <p:cNvSpPr>
            <a:spLocks noGrp="1" noRot="1" noChangeAspect="1" noChangeArrowheads="1" noTextEdit="1"/>
          </p:cNvSpPr>
          <p:nvPr>
            <p:ph type="sldImg"/>
          </p:nvPr>
        </p:nvSpPr>
        <p:spPr>
          <a:xfrm>
            <a:off x="1254125" y="750888"/>
            <a:ext cx="4508500" cy="3381375"/>
          </a:xfrm>
          <a:ln w="12700" cap="flat">
            <a:solidFill>
              <a:schemeClr val="tx1"/>
            </a:solidFill>
          </a:ln>
        </p:spPr>
      </p:sp>
      <p:sp>
        <p:nvSpPr>
          <p:cNvPr id="110595" name="Rectangle 3"/>
          <p:cNvSpPr>
            <a:spLocks noGrp="1" noChangeArrowheads="1"/>
          </p:cNvSpPr>
          <p:nvPr>
            <p:ph type="body" idx="1"/>
          </p:nvPr>
        </p:nvSpPr>
        <p:spPr>
          <a:xfrm>
            <a:off x="935038" y="4414838"/>
            <a:ext cx="5140325" cy="4184650"/>
          </a:xfrm>
          <a:ln/>
        </p:spPr>
        <p:txBody>
          <a:bodyPr lIns="92670" tIns="45521" rIns="92670" bIns="4552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C6FEE1-D25E-45B2-A62D-94A4769325F7}" type="slidenum">
              <a:rPr lang="en-US"/>
              <a:pPr/>
              <a:t>69</a:t>
            </a:fld>
            <a:endParaRPr lang="en-US"/>
          </a:p>
        </p:txBody>
      </p:sp>
      <p:sp>
        <p:nvSpPr>
          <p:cNvPr id="112642" name="Rectangle 2"/>
          <p:cNvSpPr>
            <a:spLocks noGrp="1" noRot="1" noChangeAspect="1" noChangeArrowheads="1" noTextEdit="1"/>
          </p:cNvSpPr>
          <p:nvPr>
            <p:ph type="sldImg"/>
          </p:nvPr>
        </p:nvSpPr>
        <p:spPr>
          <a:xfrm>
            <a:off x="1254125" y="750888"/>
            <a:ext cx="4508500" cy="3381375"/>
          </a:xfrm>
          <a:ln w="12700" cap="flat">
            <a:solidFill>
              <a:schemeClr val="tx1"/>
            </a:solidFill>
          </a:ln>
        </p:spPr>
      </p:sp>
      <p:sp>
        <p:nvSpPr>
          <p:cNvPr id="112643" name="Rectangle 3"/>
          <p:cNvSpPr>
            <a:spLocks noGrp="1" noChangeArrowheads="1"/>
          </p:cNvSpPr>
          <p:nvPr>
            <p:ph type="body" idx="1"/>
          </p:nvPr>
        </p:nvSpPr>
        <p:spPr>
          <a:xfrm>
            <a:off x="935038" y="4414838"/>
            <a:ext cx="5140325" cy="4184650"/>
          </a:xfrm>
          <a:ln/>
        </p:spPr>
        <p:txBody>
          <a:bodyPr lIns="92670" tIns="45521" rIns="92670" bIns="4552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2DB7AB-E986-4A5A-8EE3-BDC17DB251C3}" type="slidenum">
              <a:rPr lang="en-US"/>
              <a:pPr/>
              <a:t>70</a:t>
            </a:fld>
            <a:endParaRPr lang="en-US"/>
          </a:p>
        </p:txBody>
      </p:sp>
      <p:sp>
        <p:nvSpPr>
          <p:cNvPr id="114690" name="Rectangle 2"/>
          <p:cNvSpPr>
            <a:spLocks noGrp="1" noRot="1" noChangeAspect="1" noChangeArrowheads="1" noTextEdit="1"/>
          </p:cNvSpPr>
          <p:nvPr>
            <p:ph type="sldImg"/>
          </p:nvPr>
        </p:nvSpPr>
        <p:spPr>
          <a:xfrm>
            <a:off x="1254125" y="750888"/>
            <a:ext cx="4508500" cy="3381375"/>
          </a:xfrm>
          <a:ln w="12700" cap="flat">
            <a:solidFill>
              <a:schemeClr val="tx1"/>
            </a:solidFill>
          </a:ln>
        </p:spPr>
      </p:sp>
      <p:sp>
        <p:nvSpPr>
          <p:cNvPr id="114691" name="Rectangle 3"/>
          <p:cNvSpPr>
            <a:spLocks noGrp="1" noChangeArrowheads="1"/>
          </p:cNvSpPr>
          <p:nvPr>
            <p:ph type="body" idx="1"/>
          </p:nvPr>
        </p:nvSpPr>
        <p:spPr>
          <a:xfrm>
            <a:off x="935038" y="4414838"/>
            <a:ext cx="5140325" cy="4184650"/>
          </a:xfrm>
          <a:ln/>
        </p:spPr>
        <p:txBody>
          <a:bodyPr lIns="92670" tIns="45521" rIns="92670" bIns="4552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B6D3AB-870D-4EE9-81C8-B453E65F5AF6}" type="slidenum">
              <a:rPr lang="en-US"/>
              <a:pPr/>
              <a:t>71</a:t>
            </a:fld>
            <a:endParaRPr lang="en-US"/>
          </a:p>
        </p:txBody>
      </p:sp>
      <p:sp>
        <p:nvSpPr>
          <p:cNvPr id="116738" name="Rectangle 2"/>
          <p:cNvSpPr>
            <a:spLocks noGrp="1" noRot="1" noChangeAspect="1" noChangeArrowheads="1" noTextEdit="1"/>
          </p:cNvSpPr>
          <p:nvPr>
            <p:ph type="sldImg"/>
          </p:nvPr>
        </p:nvSpPr>
        <p:spPr>
          <a:xfrm>
            <a:off x="1254125" y="750888"/>
            <a:ext cx="4508500" cy="3381375"/>
          </a:xfrm>
          <a:ln/>
        </p:spPr>
      </p:sp>
      <p:sp>
        <p:nvSpPr>
          <p:cNvPr id="116739" name="Rectangle 3"/>
          <p:cNvSpPr>
            <a:spLocks noGrp="1" noChangeArrowheads="1"/>
          </p:cNvSpPr>
          <p:nvPr>
            <p:ph type="body" idx="1"/>
          </p:nvPr>
        </p:nvSpPr>
        <p:spPr>
          <a:xfrm>
            <a:off x="935038" y="4414838"/>
            <a:ext cx="5140325" cy="418465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3175" y="4267200"/>
            <a:ext cx="9140825" cy="2590800"/>
            <a:chOff x="2" y="2688"/>
            <a:chExt cx="5758" cy="1632"/>
          </a:xfrm>
        </p:grpSpPr>
        <p:sp>
          <p:nvSpPr>
            <p:cNvPr id="921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9220" name="Group 4"/>
            <p:cNvGrpSpPr>
              <a:grpSpLocks/>
            </p:cNvGrpSpPr>
            <p:nvPr userDrawn="1"/>
          </p:nvGrpSpPr>
          <p:grpSpPr bwMode="auto">
            <a:xfrm>
              <a:off x="3528" y="3715"/>
              <a:ext cx="792" cy="521"/>
              <a:chOff x="3527" y="3715"/>
              <a:chExt cx="792" cy="521"/>
            </a:xfrm>
          </p:grpSpPr>
          <p:sp>
            <p:nvSpPr>
              <p:cNvPr id="922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922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922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22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922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226"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9227"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9228"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229"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9230"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923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9232" name="Group 16"/>
            <p:cNvGrpSpPr>
              <a:grpSpLocks/>
            </p:cNvGrpSpPr>
            <p:nvPr userDrawn="1"/>
          </p:nvGrpSpPr>
          <p:grpSpPr bwMode="auto">
            <a:xfrm>
              <a:off x="1776" y="3631"/>
              <a:ext cx="1626" cy="683"/>
              <a:chOff x="1776" y="3631"/>
              <a:chExt cx="1626" cy="683"/>
            </a:xfrm>
          </p:grpSpPr>
          <p:sp>
            <p:nvSpPr>
              <p:cNvPr id="923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923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923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923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923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923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923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924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924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924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924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924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924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924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924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24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24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25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9251" name="Group 35"/>
            <p:cNvGrpSpPr>
              <a:grpSpLocks/>
            </p:cNvGrpSpPr>
            <p:nvPr userDrawn="1"/>
          </p:nvGrpSpPr>
          <p:grpSpPr bwMode="auto">
            <a:xfrm>
              <a:off x="4128" y="3360"/>
              <a:ext cx="1351" cy="821"/>
              <a:chOff x="4128" y="3360"/>
              <a:chExt cx="1351" cy="821"/>
            </a:xfrm>
          </p:grpSpPr>
          <p:sp>
            <p:nvSpPr>
              <p:cNvPr id="925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25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25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925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25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25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25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25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926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926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26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26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926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926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26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926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26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9269" name="Group 53"/>
            <p:cNvGrpSpPr>
              <a:grpSpLocks/>
            </p:cNvGrpSpPr>
            <p:nvPr userDrawn="1"/>
          </p:nvGrpSpPr>
          <p:grpSpPr bwMode="auto">
            <a:xfrm>
              <a:off x="5280" y="3024"/>
              <a:ext cx="425" cy="258"/>
              <a:chOff x="5280" y="3024"/>
              <a:chExt cx="425" cy="258"/>
            </a:xfrm>
          </p:grpSpPr>
          <p:sp>
            <p:nvSpPr>
              <p:cNvPr id="927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27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27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27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27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927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927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9277" name="Group 61"/>
              <p:cNvGrpSpPr>
                <a:grpSpLocks/>
              </p:cNvGrpSpPr>
              <p:nvPr/>
            </p:nvGrpSpPr>
            <p:grpSpPr bwMode="auto">
              <a:xfrm>
                <a:off x="5381" y="3085"/>
                <a:ext cx="227" cy="132"/>
                <a:chOff x="5381" y="3085"/>
                <a:chExt cx="227" cy="132"/>
              </a:xfrm>
            </p:grpSpPr>
            <p:sp>
              <p:nvSpPr>
                <p:cNvPr id="927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927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928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928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92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92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84"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9285"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9286" name="Rectangle 70"/>
          <p:cNvSpPr>
            <a:spLocks noGrp="1" noChangeArrowheads="1"/>
          </p:cNvSpPr>
          <p:nvPr>
            <p:ph type="sldNum" sz="quarter" idx="4"/>
          </p:nvPr>
        </p:nvSpPr>
        <p:spPr>
          <a:xfrm>
            <a:off x="6553200" y="6248400"/>
            <a:ext cx="2133600" cy="457200"/>
          </a:xfrm>
        </p:spPr>
        <p:txBody>
          <a:bodyPr/>
          <a:lstStyle>
            <a:lvl1pPr>
              <a:defRPr/>
            </a:lvl1pPr>
          </a:lstStyle>
          <a:p>
            <a:fld id="{23C0D1B6-A1B4-4A00-8121-A3D77E75012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64F7E-79DF-4666-9946-D3DCC815B60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4E5F1E-75BC-4D8C-98C3-6ED12461AE7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462BE70-10AF-4A1B-A68A-BCA68BBDA4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3490" name="Rectangle 2" descr="Large confetti"/>
          <p:cNvSpPr>
            <a:spLocks noChangeArrowheads="1"/>
          </p:cNvSpPr>
          <p:nvPr/>
        </p:nvSpPr>
        <p:spPr bwMode="ltGray">
          <a:xfrm>
            <a:off x="484188" y="1112838"/>
            <a:ext cx="8158162" cy="1689100"/>
          </a:xfrm>
          <a:prstGeom prst="rect">
            <a:avLst/>
          </a:prstGeom>
          <a:pattFill prst="lgConfetti">
            <a:fgClr>
              <a:schemeClr val="accent2">
                <a:alpha val="50000"/>
              </a:schemeClr>
            </a:fgClr>
            <a:bgClr>
              <a:schemeClr val="folHlink"/>
            </a:bgClr>
          </a:patt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3491" name="AutoShape 3"/>
          <p:cNvSpPr>
            <a:spLocks noChangeArrowheads="1"/>
          </p:cNvSpPr>
          <p:nvPr/>
        </p:nvSpPr>
        <p:spPr bwMode="ltGray">
          <a:xfrm>
            <a:off x="228600" y="2770188"/>
            <a:ext cx="8686800" cy="77787"/>
          </a:xfrm>
          <a:prstGeom prst="roundRect">
            <a:avLst>
              <a:gd name="adj" fmla="val 50000"/>
            </a:avLst>
          </a:prstGeom>
          <a:solidFill>
            <a:schemeClr val="bg2"/>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sp>
        <p:nvSpPr>
          <p:cNvPr id="63492" name="AutoShape 4"/>
          <p:cNvSpPr>
            <a:spLocks noChangeArrowheads="1"/>
          </p:cNvSpPr>
          <p:nvPr/>
        </p:nvSpPr>
        <p:spPr bwMode="ltGray">
          <a:xfrm>
            <a:off x="228600" y="1046163"/>
            <a:ext cx="8686800" cy="77787"/>
          </a:xfrm>
          <a:prstGeom prst="roundRect">
            <a:avLst>
              <a:gd name="adj" fmla="val 50000"/>
            </a:avLst>
          </a:prstGeom>
          <a:solidFill>
            <a:schemeClr val="bg2"/>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sp>
        <p:nvSpPr>
          <p:cNvPr id="63493" name="AutoShape 5"/>
          <p:cNvSpPr>
            <a:spLocks noChangeArrowheads="1"/>
          </p:cNvSpPr>
          <p:nvPr/>
        </p:nvSpPr>
        <p:spPr bwMode="ltGray">
          <a:xfrm>
            <a:off x="8623300" y="809625"/>
            <a:ext cx="77788" cy="2235200"/>
          </a:xfrm>
          <a:prstGeom prst="roundRect">
            <a:avLst>
              <a:gd name="adj" fmla="val 50000"/>
            </a:avLst>
          </a:prstGeom>
          <a:solidFill>
            <a:schemeClr val="bg2"/>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sp>
        <p:nvSpPr>
          <p:cNvPr id="63494" name="AutoShape 6"/>
          <p:cNvSpPr>
            <a:spLocks noChangeArrowheads="1"/>
          </p:cNvSpPr>
          <p:nvPr/>
        </p:nvSpPr>
        <p:spPr bwMode="ltGray">
          <a:xfrm>
            <a:off x="434975" y="815975"/>
            <a:ext cx="77788" cy="2235200"/>
          </a:xfrm>
          <a:prstGeom prst="roundRect">
            <a:avLst>
              <a:gd name="adj" fmla="val 50000"/>
            </a:avLst>
          </a:prstGeom>
          <a:solidFill>
            <a:schemeClr val="bg2"/>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sp>
        <p:nvSpPr>
          <p:cNvPr id="63495" name="AutoShape 7"/>
          <p:cNvSpPr>
            <a:spLocks noChangeArrowheads="1"/>
          </p:cNvSpPr>
          <p:nvPr/>
        </p:nvSpPr>
        <p:spPr bwMode="ltGray">
          <a:xfrm>
            <a:off x="2830513" y="5783263"/>
            <a:ext cx="3481387" cy="77787"/>
          </a:xfrm>
          <a:prstGeom prst="roundRect">
            <a:avLst>
              <a:gd name="adj" fmla="val 50000"/>
            </a:avLst>
          </a:prstGeom>
          <a:solidFill>
            <a:schemeClr val="bg2"/>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sp>
        <p:nvSpPr>
          <p:cNvPr id="63496"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3497" name="Rectangle 9" descr="Large confetti"/>
          <p:cNvSpPr>
            <a:spLocks noGrp="1" noChangeArrowheads="1"/>
          </p:cNvSpPr>
          <p:nvPr>
            <p:ph type="ctrTitle"/>
          </p:nvPr>
        </p:nvSpPr>
        <p:spPr>
          <a:xfrm>
            <a:off x="685800" y="1316038"/>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en-US"/>
              <a:t>Click to edit Master title style</a:t>
            </a:r>
          </a:p>
        </p:txBody>
      </p:sp>
      <p:sp>
        <p:nvSpPr>
          <p:cNvPr id="63498"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en-US"/>
              <a:t>Click to edit Master subtitle style</a:t>
            </a:r>
          </a:p>
        </p:txBody>
      </p:sp>
      <p:sp>
        <p:nvSpPr>
          <p:cNvPr id="63499" name="Rectangle 11"/>
          <p:cNvSpPr>
            <a:spLocks noGrp="1" noChangeArrowheads="1"/>
          </p:cNvSpPr>
          <p:nvPr>
            <p:ph type="dt" sz="half" idx="2"/>
          </p:nvPr>
        </p:nvSpPr>
        <p:spPr/>
        <p:txBody>
          <a:bodyPr/>
          <a:lstStyle>
            <a:lvl1pPr>
              <a:defRPr/>
            </a:lvl1pPr>
          </a:lstStyle>
          <a:p>
            <a:endParaRPr lang="en-US"/>
          </a:p>
        </p:txBody>
      </p:sp>
      <p:sp>
        <p:nvSpPr>
          <p:cNvPr id="63500" name="Rectangle 12"/>
          <p:cNvSpPr>
            <a:spLocks noGrp="1" noChangeArrowheads="1"/>
          </p:cNvSpPr>
          <p:nvPr>
            <p:ph type="ftr" sz="quarter" idx="3"/>
          </p:nvPr>
        </p:nvSpPr>
        <p:spPr/>
        <p:txBody>
          <a:bodyPr/>
          <a:lstStyle>
            <a:lvl1pPr>
              <a:defRPr/>
            </a:lvl1pPr>
          </a:lstStyle>
          <a:p>
            <a:endParaRPr lang="en-US"/>
          </a:p>
        </p:txBody>
      </p:sp>
      <p:sp>
        <p:nvSpPr>
          <p:cNvPr id="63501" name="Rectangle 13"/>
          <p:cNvSpPr>
            <a:spLocks noGrp="1" noChangeArrowheads="1"/>
          </p:cNvSpPr>
          <p:nvPr>
            <p:ph type="sldNum" sz="quarter" idx="4"/>
          </p:nvPr>
        </p:nvSpPr>
        <p:spPr>
          <a:xfrm>
            <a:off x="6553200" y="6248400"/>
            <a:ext cx="1905000" cy="457200"/>
          </a:xfrm>
          <a:noFill/>
        </p:spPr>
        <p:txBody>
          <a:bodyPr anchor="b" anchorCtr="0"/>
          <a:lstStyle>
            <a:lvl1pPr>
              <a:defRPr>
                <a:solidFill>
                  <a:schemeClr val="tx1"/>
                </a:solidFill>
              </a:defRPr>
            </a:lvl1pPr>
          </a:lstStyle>
          <a:p>
            <a:fld id="{F45050BC-D082-4CC8-9201-BF99AED5847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3E7B72-59F7-4496-94C8-B4B9ABA27AD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E74552-3C32-41BB-AB01-2846A89238F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35CED9-76DA-42AE-9AC5-3C80EE6D19C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095DF85-B921-4741-9E72-F1080BEDDA1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F17CB91-8441-4AEB-BADA-A428BCEB055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6AAA31-4BD5-42C8-8671-78D45AE09E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E38C57-F5FD-4718-99D8-06C7B5DCF60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5385E1-7D19-4683-B520-870D2F3743B2}"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438C5E-7CAD-4EAF-9786-F1BBAA1E4034}"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EE695A-E5FF-419E-B0B5-2CC7D95F4FF6}"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76DEEF-172C-43C6-B57A-01A6B324D951}"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1138" name="Group 2"/>
          <p:cNvGrpSpPr>
            <a:grpSpLocks/>
          </p:cNvGrpSpPr>
          <p:nvPr/>
        </p:nvGrpSpPr>
        <p:grpSpPr bwMode="auto">
          <a:xfrm>
            <a:off x="0" y="0"/>
            <a:ext cx="9140825" cy="6850063"/>
            <a:chOff x="0" y="0"/>
            <a:chExt cx="5758" cy="4315"/>
          </a:xfrm>
        </p:grpSpPr>
        <p:grpSp>
          <p:nvGrpSpPr>
            <p:cNvPr id="91139" name="Group 3"/>
            <p:cNvGrpSpPr>
              <a:grpSpLocks/>
            </p:cNvGrpSpPr>
            <p:nvPr userDrawn="1"/>
          </p:nvGrpSpPr>
          <p:grpSpPr bwMode="auto">
            <a:xfrm>
              <a:off x="1728" y="2230"/>
              <a:ext cx="4027" cy="2085"/>
              <a:chOff x="1728" y="2230"/>
              <a:chExt cx="4027" cy="2085"/>
            </a:xfrm>
          </p:grpSpPr>
          <p:sp>
            <p:nvSpPr>
              <p:cNvPr id="9114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9114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9114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9114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9114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9114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9114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9114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11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1149"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91150"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91151" name="Rectangle 15"/>
          <p:cNvSpPr>
            <a:spLocks noGrp="1" noChangeArrowheads="1"/>
          </p:cNvSpPr>
          <p:nvPr>
            <p:ph type="sldNum" sz="quarter" idx="4"/>
          </p:nvPr>
        </p:nvSpPr>
        <p:spPr>
          <a:xfrm>
            <a:off x="6553200" y="6254750"/>
            <a:ext cx="2133600" cy="476250"/>
          </a:xfrm>
        </p:spPr>
        <p:txBody>
          <a:bodyPr/>
          <a:lstStyle>
            <a:lvl1pPr>
              <a:defRPr/>
            </a:lvl1pPr>
          </a:lstStyle>
          <a:p>
            <a:fld id="{A0B591B0-6274-48FA-AAC7-31AB7E202042}" type="slidenum">
              <a:rPr lang="en-US"/>
              <a:pPr/>
              <a:t>‹#›</a:t>
            </a:fld>
            <a:endParaRPr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C0CCBDF-6000-46AF-95B8-0DA063924961}"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4F5B2E6-C693-4031-9E7C-8A4C644F6BF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991E700-4F3B-41DA-8ED9-E4AABFE0E1B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E120DAF-C42D-4D79-968D-FD59C300EB3E}"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D87E7D4C-434C-4FFB-9C2F-01594911843C}"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F485B4-5BC7-453C-8923-2D77E2C93D72}"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F297310-2AD2-4F34-89F0-B1F6E8403985}"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1ED92CF-02CB-4700-B28D-5DB8ABEA092A}"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4FF1BDE-CB3E-42BD-A378-46FE90193F7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1302B84-9BAE-4699-A1ED-27A434EE225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0DB30F8-0170-4CBF-B035-A485D5D9B5E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41425B-2135-49FE-A26C-A1B59565404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294AE5D-A341-4B52-A7AF-DEA12687643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2A60B85-540B-486F-8FBE-95756776A7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D107483-E1CB-48F6-ADA7-7B0956BDEFC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6D9252-C4B6-43D3-B6D2-8E3C751DBC2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3719BD-327B-4EB5-86C8-58B24411961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8195" name="Group 3"/>
          <p:cNvGrpSpPr>
            <a:grpSpLocks/>
          </p:cNvGrpSpPr>
          <p:nvPr/>
        </p:nvGrpSpPr>
        <p:grpSpPr bwMode="auto">
          <a:xfrm>
            <a:off x="3175" y="4267200"/>
            <a:ext cx="9140825" cy="2590800"/>
            <a:chOff x="2" y="2688"/>
            <a:chExt cx="5758" cy="1632"/>
          </a:xfrm>
        </p:grpSpPr>
        <p:sp>
          <p:nvSpPr>
            <p:cNvPr id="81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8197" name="Group 5"/>
            <p:cNvGrpSpPr>
              <a:grpSpLocks/>
            </p:cNvGrpSpPr>
            <p:nvPr userDrawn="1"/>
          </p:nvGrpSpPr>
          <p:grpSpPr bwMode="auto">
            <a:xfrm>
              <a:off x="3528" y="3715"/>
              <a:ext cx="792" cy="521"/>
              <a:chOff x="3527" y="3715"/>
              <a:chExt cx="792" cy="521"/>
            </a:xfrm>
          </p:grpSpPr>
          <p:sp>
            <p:nvSpPr>
              <p:cNvPr id="81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81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82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82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82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82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82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82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82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82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82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8209" name="Group 17"/>
            <p:cNvGrpSpPr>
              <a:grpSpLocks/>
            </p:cNvGrpSpPr>
            <p:nvPr userDrawn="1"/>
          </p:nvGrpSpPr>
          <p:grpSpPr bwMode="auto">
            <a:xfrm>
              <a:off x="1776" y="3631"/>
              <a:ext cx="1626" cy="683"/>
              <a:chOff x="1776" y="3631"/>
              <a:chExt cx="1626" cy="683"/>
            </a:xfrm>
          </p:grpSpPr>
          <p:sp>
            <p:nvSpPr>
              <p:cNvPr id="82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82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82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82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82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82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82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82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82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82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82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82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82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82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82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82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82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82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8228" name="Group 36"/>
            <p:cNvGrpSpPr>
              <a:grpSpLocks/>
            </p:cNvGrpSpPr>
            <p:nvPr userDrawn="1"/>
          </p:nvGrpSpPr>
          <p:grpSpPr bwMode="auto">
            <a:xfrm>
              <a:off x="4128" y="3360"/>
              <a:ext cx="1351" cy="821"/>
              <a:chOff x="4128" y="3360"/>
              <a:chExt cx="1351" cy="821"/>
            </a:xfrm>
          </p:grpSpPr>
          <p:sp>
            <p:nvSpPr>
              <p:cNvPr id="82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82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82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82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82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82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82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82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82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82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82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82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82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82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82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82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82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8246" name="Group 54"/>
            <p:cNvGrpSpPr>
              <a:grpSpLocks/>
            </p:cNvGrpSpPr>
            <p:nvPr userDrawn="1"/>
          </p:nvGrpSpPr>
          <p:grpSpPr bwMode="auto">
            <a:xfrm>
              <a:off x="5280" y="3024"/>
              <a:ext cx="425" cy="258"/>
              <a:chOff x="5280" y="3024"/>
              <a:chExt cx="425" cy="258"/>
            </a:xfrm>
          </p:grpSpPr>
          <p:sp>
            <p:nvSpPr>
              <p:cNvPr id="82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82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82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82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82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82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82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8254" name="Group 62"/>
              <p:cNvGrpSpPr>
                <a:grpSpLocks/>
              </p:cNvGrpSpPr>
              <p:nvPr/>
            </p:nvGrpSpPr>
            <p:grpSpPr bwMode="auto">
              <a:xfrm>
                <a:off x="5381" y="3085"/>
                <a:ext cx="227" cy="132"/>
                <a:chOff x="5381" y="3085"/>
                <a:chExt cx="227" cy="132"/>
              </a:xfrm>
            </p:grpSpPr>
            <p:sp>
              <p:nvSpPr>
                <p:cNvPr id="82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82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82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82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82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2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82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82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B3106A4-771F-4ABF-A309-DB0AC0A0B20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89"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62466" name="Rectangle 2" descr="Large confetti"/>
          <p:cNvSpPr>
            <a:spLocks noGrp="1" noChangeArrowheads="1"/>
          </p:cNvSpPr>
          <p:nvPr>
            <p:ph type="title"/>
          </p:nvPr>
        </p:nvSpPr>
        <p:spPr bwMode="auto">
          <a:xfrm>
            <a:off x="1093788" y="284163"/>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2467" name="Rectangle 3"/>
          <p:cNvSpPr>
            <a:spLocks noGrp="1" noChangeArrowheads="1"/>
          </p:cNvSpPr>
          <p:nvPr>
            <p:ph type="body" idx="1"/>
          </p:nvPr>
        </p:nvSpPr>
        <p:spPr bwMode="auto">
          <a:xfrm>
            <a:off x="685800" y="19050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6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624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62470" name="Rectangle 6"/>
          <p:cNvSpPr>
            <a:spLocks noChangeArrowheads="1"/>
          </p:cNvSpPr>
          <p:nvPr/>
        </p:nvSpPr>
        <p:spPr bwMode="auto">
          <a:xfrm>
            <a:off x="0" y="1512888"/>
            <a:ext cx="8458200" cy="87312"/>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247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2472" name="Rectangle 8"/>
          <p:cNvSpPr>
            <a:spLocks noChangeArrowheads="1"/>
          </p:cNvSpPr>
          <p:nvPr/>
        </p:nvSpPr>
        <p:spPr bwMode="auto">
          <a:xfrm>
            <a:off x="7067550" y="6553200"/>
            <a:ext cx="2076450" cy="79375"/>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2473"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1" hangingPunct="1">
              <a:defRPr sz="1400">
                <a:solidFill>
                  <a:schemeClr val="bg1"/>
                </a:solidFill>
                <a:latin typeface="+mn-lt"/>
              </a:defRPr>
            </a:lvl1pPr>
          </a:lstStyle>
          <a:p>
            <a:fld id="{CB457FBE-E3B5-4AC8-A0DA-CCCD9EB4411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SzPct val="85000"/>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011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34869B3-4AD0-4BC0-A0AC-36AAD0A231AC}" type="slidenum">
              <a:rPr lang="en-US"/>
              <a:pPr/>
              <a:t>‹#›</a:t>
            </a:fld>
            <a:endParaRPr lang="en-US"/>
          </a:p>
        </p:txBody>
      </p:sp>
      <p:grpSp>
        <p:nvGrpSpPr>
          <p:cNvPr id="90116" name="Group 4"/>
          <p:cNvGrpSpPr>
            <a:grpSpLocks/>
          </p:cNvGrpSpPr>
          <p:nvPr/>
        </p:nvGrpSpPr>
        <p:grpSpPr bwMode="auto">
          <a:xfrm>
            <a:off x="0" y="0"/>
            <a:ext cx="9140825" cy="6850063"/>
            <a:chOff x="0" y="0"/>
            <a:chExt cx="5758" cy="4315"/>
          </a:xfrm>
        </p:grpSpPr>
        <p:grpSp>
          <p:nvGrpSpPr>
            <p:cNvPr id="90117" name="Group 5"/>
            <p:cNvGrpSpPr>
              <a:grpSpLocks/>
            </p:cNvGrpSpPr>
            <p:nvPr userDrawn="1"/>
          </p:nvGrpSpPr>
          <p:grpSpPr bwMode="auto">
            <a:xfrm>
              <a:off x="1728" y="2230"/>
              <a:ext cx="4027" cy="2085"/>
              <a:chOff x="1728" y="2230"/>
              <a:chExt cx="4027" cy="2085"/>
            </a:xfrm>
          </p:grpSpPr>
          <p:sp>
            <p:nvSpPr>
              <p:cNvPr id="9011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9011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9012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9012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9012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9012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9012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9012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012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9012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ctr" rtl="0" fontAlgn="base">
        <a:spcBef>
          <a:spcPct val="0"/>
        </a:spcBef>
        <a:spcAft>
          <a:spcPct val="0"/>
        </a:spcAft>
        <a:defRPr sz="4400" b="1">
          <a:solidFill>
            <a:schemeClr val="tx1"/>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2pPr>
      <a:lvl3pPr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3pPr>
      <a:lvl4pPr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4pPr>
      <a:lvl5pPr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400" b="1">
          <a:solidFill>
            <a:schemeClr val="tx1"/>
          </a:solidFill>
          <a:effectLst>
            <a:outerShdw blurRad="38100" dist="38100" dir="2700000" algn="tl">
              <a:srgbClr val="000000"/>
            </a:outerShdw>
          </a:effectLst>
          <a:latin typeface="Trebuchet MS"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wets.nl/sps/journals/tcn.html" TargetMode="External"/><Relationship Id="rId2" Type="http://schemas.openxmlformats.org/officeDocument/2006/relationships/hyperlink" Target="http://www.div40.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anonline.org/" TargetMode="External"/><Relationship Id="rId2" Type="http://schemas.openxmlformats.org/officeDocument/2006/relationships/hyperlink" Target="http://www1.pitt.edu/~bna1/can/" TargetMode="External"/><Relationship Id="rId1" Type="http://schemas.openxmlformats.org/officeDocument/2006/relationships/slideLayout" Target="../slideLayouts/slideLayout2.xml"/><Relationship Id="rId4" Type="http://schemas.openxmlformats.org/officeDocument/2006/relationships/hyperlink" Target="http://www.neuropsych.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9.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9.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9.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9.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9.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0.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2286000"/>
          </a:xfrm>
        </p:spPr>
        <p:txBody>
          <a:bodyPr/>
          <a:lstStyle/>
          <a:p>
            <a:r>
              <a:rPr lang="en-US" sz="4800" b="1"/>
              <a:t>Clinical Neuropsychology Training Issues:</a:t>
            </a:r>
            <a:br>
              <a:rPr lang="en-US" sz="4800" b="1"/>
            </a:br>
            <a:r>
              <a:rPr lang="en-US" sz="4800" b="1"/>
              <a:t>A Student’s Perspective</a:t>
            </a:r>
          </a:p>
        </p:txBody>
      </p:sp>
      <p:sp>
        <p:nvSpPr>
          <p:cNvPr id="2051" name="Rectangle 3"/>
          <p:cNvSpPr>
            <a:spLocks noGrp="1" noChangeArrowheads="1"/>
          </p:cNvSpPr>
          <p:nvPr>
            <p:ph type="subTitle" idx="1"/>
          </p:nvPr>
        </p:nvSpPr>
        <p:spPr>
          <a:xfrm>
            <a:off x="762000" y="3886200"/>
            <a:ext cx="7543800" cy="2362200"/>
          </a:xfrm>
        </p:spPr>
        <p:txBody>
          <a:bodyPr/>
          <a:lstStyle/>
          <a:p>
            <a:r>
              <a:rPr lang="en-US"/>
              <a:t>By</a:t>
            </a:r>
          </a:p>
          <a:p>
            <a:r>
              <a:rPr lang="en-US"/>
              <a:t>Zoe Proctor-Weber, PhD</a:t>
            </a:r>
          </a:p>
          <a:p>
            <a:endParaRPr lang="en-US" sz="1600"/>
          </a:p>
          <a:p>
            <a:r>
              <a:rPr lang="en-US" sz="2400"/>
              <a:t>James A. Haley VA Medical Center</a:t>
            </a:r>
          </a:p>
          <a:p>
            <a:r>
              <a:rPr lang="en-US" sz="2400"/>
              <a:t>Tampa, FL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a:t>Research</a:t>
            </a:r>
          </a:p>
        </p:txBody>
      </p:sp>
      <p:sp>
        <p:nvSpPr>
          <p:cNvPr id="34819" name="Rectangle 3"/>
          <p:cNvSpPr>
            <a:spLocks noGrp="1" noChangeArrowheads="1"/>
          </p:cNvSpPr>
          <p:nvPr>
            <p:ph type="body" idx="1"/>
          </p:nvPr>
        </p:nvSpPr>
        <p:spPr/>
        <p:txBody>
          <a:bodyPr/>
          <a:lstStyle/>
          <a:p>
            <a:pPr>
              <a:lnSpc>
                <a:spcPct val="80000"/>
              </a:lnSpc>
            </a:pPr>
            <a:r>
              <a:rPr lang="en-US" sz="2400"/>
              <a:t>Many internship sites place a strong emphasis on research and scholarly interest and “product” (even if you intend to practice as a clinician).</a:t>
            </a:r>
          </a:p>
          <a:p>
            <a:pPr lvl="2">
              <a:lnSpc>
                <a:spcPct val="80000"/>
              </a:lnSpc>
              <a:buFontTx/>
              <a:buNone/>
            </a:pPr>
            <a:endParaRPr lang="en-US" sz="1800"/>
          </a:p>
          <a:p>
            <a:pPr lvl="1">
              <a:lnSpc>
                <a:spcPct val="80000"/>
              </a:lnSpc>
            </a:pPr>
            <a:r>
              <a:rPr lang="en-US" sz="2000"/>
              <a:t>National conference attendance and association membership </a:t>
            </a:r>
          </a:p>
          <a:p>
            <a:pPr lvl="1">
              <a:lnSpc>
                <a:spcPct val="80000"/>
              </a:lnSpc>
            </a:pPr>
            <a:r>
              <a:rPr lang="en-US" sz="2000"/>
              <a:t>Journal club participation</a:t>
            </a:r>
          </a:p>
          <a:p>
            <a:pPr lvl="1">
              <a:lnSpc>
                <a:spcPct val="80000"/>
              </a:lnSpc>
            </a:pPr>
            <a:r>
              <a:rPr lang="en-US" sz="2000"/>
              <a:t>Poster presentations</a:t>
            </a:r>
          </a:p>
          <a:p>
            <a:pPr lvl="1">
              <a:lnSpc>
                <a:spcPct val="80000"/>
              </a:lnSpc>
            </a:pPr>
            <a:r>
              <a:rPr lang="en-US" sz="2000"/>
              <a:t>Book chapters</a:t>
            </a:r>
          </a:p>
          <a:p>
            <a:pPr lvl="1">
              <a:lnSpc>
                <a:spcPct val="80000"/>
              </a:lnSpc>
            </a:pPr>
            <a:r>
              <a:rPr lang="en-US" sz="2000"/>
              <a:t>Peer reviewed publications</a:t>
            </a:r>
          </a:p>
          <a:p>
            <a:pPr lvl="1">
              <a:lnSpc>
                <a:spcPct val="80000"/>
              </a:lnSpc>
            </a:pPr>
            <a:r>
              <a:rPr lang="en-US" sz="2000"/>
              <a:t>Grants</a:t>
            </a:r>
          </a:p>
          <a:p>
            <a:pPr lvl="1">
              <a:lnSpc>
                <a:spcPct val="80000"/>
              </a:lnSpc>
              <a:buFont typeface="Wingdings" pitchFamily="2" charset="2"/>
              <a:buNone/>
            </a:pPr>
            <a:endParaRPr lang="en-US" sz="2000"/>
          </a:p>
          <a:p>
            <a:pPr>
              <a:lnSpc>
                <a:spcPct val="80000"/>
              </a:lnSpc>
            </a:pPr>
            <a:r>
              <a:rPr lang="en-US" sz="2400"/>
              <a:t>Tendency to prefer applicants who have successfully proposed or defended their dissertation prior to the start of internship.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NETWORKING</a:t>
            </a:r>
          </a:p>
        </p:txBody>
      </p:sp>
      <p:sp>
        <p:nvSpPr>
          <p:cNvPr id="20483" name="Rectangle 3"/>
          <p:cNvSpPr>
            <a:spLocks noGrp="1" noChangeArrowheads="1"/>
          </p:cNvSpPr>
          <p:nvPr>
            <p:ph type="body" idx="1"/>
          </p:nvPr>
        </p:nvSpPr>
        <p:spPr/>
        <p:txBody>
          <a:bodyPr/>
          <a:lstStyle/>
          <a:p>
            <a:pPr>
              <a:lnSpc>
                <a:spcPct val="90000"/>
              </a:lnSpc>
            </a:pPr>
            <a:r>
              <a:rPr lang="en-US"/>
              <a:t>Be active! Be visible!</a:t>
            </a:r>
          </a:p>
          <a:p>
            <a:pPr>
              <a:lnSpc>
                <a:spcPct val="90000"/>
              </a:lnSpc>
              <a:buFont typeface="Wingdings" pitchFamily="2" charset="2"/>
              <a:buNone/>
            </a:pPr>
            <a:endParaRPr lang="en-US"/>
          </a:p>
          <a:p>
            <a:pPr>
              <a:lnSpc>
                <a:spcPct val="90000"/>
              </a:lnSpc>
            </a:pPr>
            <a:r>
              <a:rPr lang="en-US"/>
              <a:t>Former students.</a:t>
            </a:r>
          </a:p>
          <a:p>
            <a:pPr>
              <a:lnSpc>
                <a:spcPct val="90000"/>
              </a:lnSpc>
            </a:pPr>
            <a:r>
              <a:rPr lang="en-US"/>
              <a:t>Local psychologists in the community.</a:t>
            </a:r>
          </a:p>
          <a:p>
            <a:pPr>
              <a:lnSpc>
                <a:spcPct val="90000"/>
              </a:lnSpc>
            </a:pPr>
            <a:r>
              <a:rPr lang="en-US"/>
              <a:t>Psychology organizations such as APAGS, your state psychological association and APA are also important connection vehicles.</a:t>
            </a:r>
            <a:br>
              <a:rPr lang="en-US"/>
            </a:b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990600"/>
          </a:xfrm>
        </p:spPr>
        <p:txBody>
          <a:bodyPr/>
          <a:lstStyle/>
          <a:p>
            <a:r>
              <a:rPr lang="en-US" b="1"/>
              <a:t>Find a Mentor</a:t>
            </a:r>
          </a:p>
        </p:txBody>
      </p:sp>
      <p:sp>
        <p:nvSpPr>
          <p:cNvPr id="18435" name="Rectangle 3"/>
          <p:cNvSpPr>
            <a:spLocks noGrp="1" noChangeArrowheads="1"/>
          </p:cNvSpPr>
          <p:nvPr>
            <p:ph type="body" idx="1"/>
          </p:nvPr>
        </p:nvSpPr>
        <p:spPr>
          <a:xfrm>
            <a:off x="457200" y="1524000"/>
            <a:ext cx="8229600" cy="5105400"/>
          </a:xfrm>
        </p:spPr>
        <p:txBody>
          <a:bodyPr/>
          <a:lstStyle/>
          <a:p>
            <a:pPr>
              <a:lnSpc>
                <a:spcPct val="80000"/>
              </a:lnSpc>
            </a:pPr>
            <a:r>
              <a:rPr lang="en-US" sz="2800" b="1"/>
              <a:t>Be resourceful. </a:t>
            </a:r>
          </a:p>
          <a:p>
            <a:pPr>
              <a:lnSpc>
                <a:spcPct val="80000"/>
              </a:lnSpc>
            </a:pPr>
            <a:r>
              <a:rPr lang="en-US" sz="2800" b="1"/>
              <a:t>Identify a professor who conducts research on a subject that interests you.</a:t>
            </a:r>
          </a:p>
          <a:p>
            <a:pPr>
              <a:lnSpc>
                <a:spcPct val="80000"/>
              </a:lnSpc>
            </a:pPr>
            <a:r>
              <a:rPr lang="en-US" sz="2800" b="1"/>
              <a:t>Find a professor with whom you interact well, regardless of his or her field of research. </a:t>
            </a:r>
          </a:p>
          <a:p>
            <a:pPr lvl="1">
              <a:lnSpc>
                <a:spcPct val="80000"/>
              </a:lnSpc>
            </a:pPr>
            <a:r>
              <a:rPr lang="en-US" sz="2400" b="1"/>
              <a:t>Seek a supportive relationship.</a:t>
            </a:r>
          </a:p>
          <a:p>
            <a:pPr lvl="1">
              <a:lnSpc>
                <a:spcPct val="80000"/>
              </a:lnSpc>
            </a:pPr>
            <a:r>
              <a:rPr lang="en-US" sz="2400" b="1"/>
              <a:t>Take courses offered by him/her.</a:t>
            </a:r>
          </a:p>
          <a:p>
            <a:pPr lvl="1">
              <a:lnSpc>
                <a:spcPct val="80000"/>
              </a:lnSpc>
            </a:pPr>
            <a:r>
              <a:rPr lang="en-US" sz="2400" b="1"/>
              <a:t>Arrange for office visits for additional discussions.</a:t>
            </a:r>
          </a:p>
          <a:p>
            <a:pPr lvl="1">
              <a:lnSpc>
                <a:spcPct val="80000"/>
              </a:lnSpc>
            </a:pPr>
            <a:r>
              <a:rPr lang="en-US" sz="2400" b="1"/>
              <a:t>Offer to do some volunteer work on research. </a:t>
            </a:r>
          </a:p>
          <a:p>
            <a:pPr lvl="1">
              <a:lnSpc>
                <a:spcPct val="80000"/>
              </a:lnSpc>
              <a:buFont typeface="Wingdings" pitchFamily="2" charset="2"/>
              <a:buNone/>
            </a:pPr>
            <a:endParaRPr lang="en-US" sz="2400" b="1"/>
          </a:p>
          <a:p>
            <a:pPr>
              <a:lnSpc>
                <a:spcPct val="80000"/>
              </a:lnSpc>
            </a:pPr>
            <a:r>
              <a:rPr lang="en-US" sz="2800" b="1"/>
              <a:t>Be reliable, dependable and professional.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b="1"/>
              <a:t>SEEK SPECIAL OPPORTUNITIES</a:t>
            </a:r>
          </a:p>
        </p:txBody>
      </p:sp>
      <p:sp>
        <p:nvSpPr>
          <p:cNvPr id="21507" name="Rectangle 3"/>
          <p:cNvSpPr>
            <a:spLocks noGrp="1" noChangeArrowheads="1"/>
          </p:cNvSpPr>
          <p:nvPr>
            <p:ph type="body" idx="1"/>
          </p:nvPr>
        </p:nvSpPr>
        <p:spPr/>
        <p:txBody>
          <a:bodyPr/>
          <a:lstStyle/>
          <a:p>
            <a:r>
              <a:rPr lang="en-US"/>
              <a:t>Don’t wait for opportunities to come to you!</a:t>
            </a:r>
          </a:p>
          <a:p>
            <a:r>
              <a:rPr lang="en-US"/>
              <a:t>Offer to TA graduate classes or teach undergrad classes.</a:t>
            </a:r>
          </a:p>
          <a:p>
            <a:r>
              <a:rPr lang="en-US"/>
              <a:t>Volunteer to work on research projects.</a:t>
            </a:r>
          </a:p>
          <a:p>
            <a:r>
              <a:rPr lang="en-US"/>
              <a:t>Scout out hidden training gems within your own program.</a:t>
            </a:r>
          </a:p>
          <a:p>
            <a:r>
              <a:rPr lang="en-US"/>
              <a:t>Bare minimum won’t cut it.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762000"/>
          </a:xfrm>
        </p:spPr>
        <p:txBody>
          <a:bodyPr/>
          <a:lstStyle/>
          <a:p>
            <a:r>
              <a:rPr lang="en-US" sz="4000" b="1"/>
              <a:t>The Successful Intern Applicant</a:t>
            </a:r>
          </a:p>
        </p:txBody>
      </p:sp>
      <p:sp>
        <p:nvSpPr>
          <p:cNvPr id="19459" name="Rectangle 3"/>
          <p:cNvSpPr>
            <a:spLocks noGrp="1" noChangeArrowheads="1"/>
          </p:cNvSpPr>
          <p:nvPr>
            <p:ph type="body" idx="1"/>
          </p:nvPr>
        </p:nvSpPr>
        <p:spPr>
          <a:xfrm>
            <a:off x="228600" y="990600"/>
            <a:ext cx="8686800" cy="5638800"/>
          </a:xfrm>
        </p:spPr>
        <p:txBody>
          <a:bodyPr/>
          <a:lstStyle/>
          <a:p>
            <a:pPr>
              <a:lnSpc>
                <a:spcPct val="80000"/>
              </a:lnSpc>
              <a:buFont typeface="Wingdings" pitchFamily="2" charset="2"/>
              <a:buNone/>
            </a:pPr>
            <a:r>
              <a:rPr lang="en-US" sz="2800" b="1"/>
              <a:t>Internship sites differ in terms of focus and expectations:</a:t>
            </a:r>
          </a:p>
          <a:p>
            <a:pPr>
              <a:lnSpc>
                <a:spcPct val="80000"/>
              </a:lnSpc>
              <a:buFont typeface="Wingdings" pitchFamily="2" charset="2"/>
              <a:buNone/>
            </a:pPr>
            <a:endParaRPr lang="en-US" sz="2400" b="1"/>
          </a:p>
          <a:p>
            <a:pPr algn="ctr">
              <a:lnSpc>
                <a:spcPct val="80000"/>
              </a:lnSpc>
              <a:buFont typeface="Wingdings" pitchFamily="2" charset="2"/>
              <a:buNone/>
            </a:pPr>
            <a:r>
              <a:rPr lang="en-US" sz="2400"/>
              <a:t>	Clinical Experience, Research, Didactics</a:t>
            </a:r>
          </a:p>
          <a:p>
            <a:pPr>
              <a:lnSpc>
                <a:spcPct val="80000"/>
              </a:lnSpc>
              <a:buFont typeface="Wingdings" pitchFamily="2" charset="2"/>
              <a:buNone/>
            </a:pPr>
            <a:endParaRPr lang="en-US" sz="2400"/>
          </a:p>
          <a:p>
            <a:pPr>
              <a:lnSpc>
                <a:spcPct val="80000"/>
              </a:lnSpc>
              <a:buFont typeface="Wingdings" pitchFamily="2" charset="2"/>
              <a:buNone/>
            </a:pPr>
            <a:r>
              <a:rPr lang="en-US" sz="2400" b="1"/>
              <a:t>Early in your graduate training learn what specific</a:t>
            </a:r>
          </a:p>
          <a:p>
            <a:pPr>
              <a:lnSpc>
                <a:spcPct val="80000"/>
              </a:lnSpc>
              <a:buFont typeface="Wingdings" pitchFamily="2" charset="2"/>
              <a:buNone/>
            </a:pPr>
            <a:r>
              <a:rPr lang="en-US" sz="2400" b="1"/>
              <a:t>internship sites expect and value in training.</a:t>
            </a:r>
          </a:p>
          <a:p>
            <a:pPr>
              <a:lnSpc>
                <a:spcPct val="80000"/>
              </a:lnSpc>
              <a:buFont typeface="Wingdings" pitchFamily="2" charset="2"/>
              <a:buNone/>
            </a:pPr>
            <a:endParaRPr lang="en-US" sz="2400" b="1"/>
          </a:p>
          <a:p>
            <a:pPr>
              <a:lnSpc>
                <a:spcPct val="80000"/>
              </a:lnSpc>
              <a:buFont typeface="Wingdings" pitchFamily="2" charset="2"/>
              <a:buNone/>
            </a:pPr>
            <a:r>
              <a:rPr lang="en-US" sz="2400"/>
              <a:t>	</a:t>
            </a:r>
            <a:r>
              <a:rPr lang="en-US" sz="2400" b="1"/>
              <a:t>How?</a:t>
            </a:r>
            <a:r>
              <a:rPr lang="en-US" sz="2400"/>
              <a:t> 	Call sites you are interested in and see what</a:t>
            </a:r>
          </a:p>
          <a:p>
            <a:pPr>
              <a:lnSpc>
                <a:spcPct val="80000"/>
              </a:lnSpc>
              <a:buFont typeface="Wingdings" pitchFamily="2" charset="2"/>
              <a:buNone/>
            </a:pPr>
            <a:r>
              <a:rPr lang="en-US" sz="2400"/>
              <a:t>			their successful applicants had – get specifics</a:t>
            </a:r>
          </a:p>
          <a:p>
            <a:pPr>
              <a:lnSpc>
                <a:spcPct val="80000"/>
              </a:lnSpc>
              <a:buFont typeface="Wingdings" pitchFamily="2" charset="2"/>
              <a:buNone/>
            </a:pPr>
            <a:r>
              <a:rPr lang="en-US" sz="2400"/>
              <a:t>			“an ideal candidate would have…”  in terms of </a:t>
            </a:r>
          </a:p>
          <a:p>
            <a:pPr>
              <a:lnSpc>
                <a:spcPct val="80000"/>
              </a:lnSpc>
              <a:buFont typeface="Wingdings" pitchFamily="2" charset="2"/>
              <a:buNone/>
            </a:pPr>
            <a:r>
              <a:rPr lang="en-US" sz="2400"/>
              <a:t>			research, clinical experience, extra-curricular </a:t>
            </a:r>
          </a:p>
          <a:p>
            <a:pPr>
              <a:lnSpc>
                <a:spcPct val="80000"/>
              </a:lnSpc>
              <a:buFont typeface="Wingdings" pitchFamily="2" charset="2"/>
              <a:buNone/>
            </a:pPr>
            <a:r>
              <a:rPr lang="en-US" sz="2400"/>
              <a:t>			activities etc… </a:t>
            </a:r>
          </a:p>
          <a:p>
            <a:pPr lvl="1" algn="ctr">
              <a:lnSpc>
                <a:spcPct val="80000"/>
              </a:lnSpc>
              <a:buFont typeface="Wingdings" pitchFamily="2" charset="2"/>
              <a:buNone/>
            </a:pPr>
            <a:endParaRPr lang="en-US" sz="2000"/>
          </a:p>
          <a:p>
            <a:pPr lvl="1" algn="ctr">
              <a:lnSpc>
                <a:spcPct val="80000"/>
              </a:lnSpc>
              <a:buFont typeface="Wingdings" pitchFamily="2" charset="2"/>
              <a:buNone/>
            </a:pPr>
            <a:r>
              <a:rPr lang="en-US" sz="2400" b="1"/>
              <a:t>KNOW WHAT YOU NEED!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1752600"/>
          </a:xfrm>
        </p:spPr>
        <p:txBody>
          <a:bodyPr/>
          <a:lstStyle/>
          <a:p>
            <a:r>
              <a:rPr lang="en-US" sz="4000" b="1"/>
              <a:t>Selection Criteria for Clinical Neuropsychology Internships</a:t>
            </a:r>
            <a:br>
              <a:rPr lang="en-US" sz="4000" b="1"/>
            </a:br>
            <a:endParaRPr lang="en-US" sz="1800" b="1"/>
          </a:p>
        </p:txBody>
      </p:sp>
      <p:sp>
        <p:nvSpPr>
          <p:cNvPr id="40963" name="Rectangle 3"/>
          <p:cNvSpPr>
            <a:spLocks noGrp="1" noChangeArrowheads="1"/>
          </p:cNvSpPr>
          <p:nvPr>
            <p:ph type="body" idx="1"/>
          </p:nvPr>
        </p:nvSpPr>
        <p:spPr>
          <a:xfrm>
            <a:off x="457200" y="1905000"/>
            <a:ext cx="8229600" cy="3962400"/>
          </a:xfrm>
        </p:spPr>
        <p:txBody>
          <a:bodyPr/>
          <a:lstStyle/>
          <a:p>
            <a:pPr>
              <a:lnSpc>
                <a:spcPct val="90000"/>
              </a:lnSpc>
            </a:pPr>
            <a:r>
              <a:rPr lang="en-US"/>
              <a:t>Supervisors of 50 Clinical Neuropsych internships (Cripes 1995, 1998) were asked to rank order criteria used for selecting intern applicants.</a:t>
            </a:r>
          </a:p>
          <a:p>
            <a:pPr>
              <a:lnSpc>
                <a:spcPct val="90000"/>
              </a:lnSpc>
              <a:buFont typeface="Wingdings" pitchFamily="2" charset="2"/>
              <a:buNone/>
            </a:pPr>
            <a:endParaRPr lang="en-US" sz="2000"/>
          </a:p>
          <a:p>
            <a:pPr>
              <a:lnSpc>
                <a:spcPct val="90000"/>
              </a:lnSpc>
            </a:pPr>
            <a:r>
              <a:rPr lang="en-US"/>
              <a:t>Surveys</a:t>
            </a:r>
          </a:p>
          <a:p>
            <a:pPr>
              <a:lnSpc>
                <a:spcPct val="90000"/>
              </a:lnSpc>
            </a:pPr>
            <a:r>
              <a:rPr lang="en-US"/>
              <a:t>40 responses (80% response rate)</a:t>
            </a:r>
          </a:p>
          <a:p>
            <a:pPr>
              <a:lnSpc>
                <a:spcPct val="90000"/>
              </a:lnSpc>
            </a:pPr>
            <a:r>
              <a:rPr lang="en-US"/>
              <a:t>Reflects “aspirational” criteria </a:t>
            </a:r>
          </a:p>
        </p:txBody>
      </p:sp>
      <p:sp>
        <p:nvSpPr>
          <p:cNvPr id="40964" name="Text Box 4"/>
          <p:cNvSpPr txBox="1">
            <a:spLocks noChangeArrowheads="1"/>
          </p:cNvSpPr>
          <p:nvPr/>
        </p:nvSpPr>
        <p:spPr bwMode="auto">
          <a:xfrm>
            <a:off x="2667000" y="5943600"/>
            <a:ext cx="6477000" cy="825500"/>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80000"/>
              <a:buFont typeface="Wingdings" pitchFamily="2" charset="2"/>
              <a:buNone/>
            </a:pPr>
            <a:r>
              <a:rPr lang="en-US" sz="1600">
                <a:effectLst>
                  <a:outerShdw blurRad="38100" dist="38100" dir="2700000" algn="tl">
                    <a:srgbClr val="000000"/>
                  </a:outerShdw>
                </a:effectLst>
              </a:rPr>
              <a:t>Mittenberg, W., Peterson, R. S., Cooper J. T., Strauman, S. &amp; Essig, S. M. (2000). Selection Criteria for Clinical Neuropsychology Internships. </a:t>
            </a:r>
            <a:r>
              <a:rPr lang="en-US" sz="1600" i="1">
                <a:effectLst>
                  <a:outerShdw blurRad="38100" dist="38100" dir="2700000" algn="tl">
                    <a:srgbClr val="000000"/>
                  </a:outerShdw>
                </a:effectLst>
              </a:rPr>
              <a:t>The Clinical Neuropsychologist,</a:t>
            </a:r>
            <a:r>
              <a:rPr lang="en-US" sz="1600">
                <a:effectLst>
                  <a:outerShdw blurRad="38100" dist="38100" dir="2700000" algn="tl">
                    <a:srgbClr val="000000"/>
                  </a:outerShdw>
                </a:effectLst>
              </a:rPr>
              <a:t> </a:t>
            </a:r>
            <a:r>
              <a:rPr lang="en-US" sz="1600" i="1">
                <a:effectLst>
                  <a:outerShdw blurRad="38100" dist="38100" dir="2700000" algn="tl">
                    <a:srgbClr val="000000"/>
                  </a:outerShdw>
                </a:effectLst>
              </a:rPr>
              <a:t>14</a:t>
            </a:r>
            <a:r>
              <a:rPr lang="en-US" sz="1600">
                <a:effectLst>
                  <a:outerShdw blurRad="38100" dist="38100" dir="2700000" algn="tl">
                    <a:srgbClr val="000000"/>
                  </a:outerShdw>
                </a:effectLst>
              </a:rPr>
              <a:t>(1), 1-6.</a:t>
            </a:r>
            <a:endParaRPr lang="en-US"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000" b="1"/>
              <a:t>Supervisor’s Rank Ordered </a:t>
            </a:r>
            <a:br>
              <a:rPr lang="en-US" sz="4000" b="1"/>
            </a:br>
            <a:r>
              <a:rPr lang="en-US" sz="4000" b="1"/>
              <a:t>Critical Items</a:t>
            </a:r>
          </a:p>
        </p:txBody>
      </p:sp>
      <p:graphicFrame>
        <p:nvGraphicFramePr>
          <p:cNvPr id="42150" name="Group 166"/>
          <p:cNvGraphicFramePr>
            <a:graphicFrameLocks noGrp="1"/>
          </p:cNvGraphicFramePr>
          <p:nvPr>
            <p:ph idx="1"/>
          </p:nvPr>
        </p:nvGraphicFramePr>
        <p:xfrm>
          <a:off x="457200" y="1600200"/>
          <a:ext cx="8229600" cy="4470400"/>
        </p:xfrm>
        <a:graphic>
          <a:graphicData uri="http://schemas.openxmlformats.org/drawingml/2006/table">
            <a:tbl>
              <a:tblPr/>
              <a:tblGrid>
                <a:gridCol w="2436813"/>
                <a:gridCol w="820737"/>
                <a:gridCol w="1430338"/>
                <a:gridCol w="1182687"/>
                <a:gridCol w="1322388"/>
                <a:gridCol w="1036637"/>
              </a:tblGrid>
              <a:tr h="2270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 </a:t>
                      </a:r>
                      <a:endParaRPr kumimoji="0" lang="en-US" sz="2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 </a:t>
                      </a: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 </a:t>
                      </a: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 </a:t>
                      </a: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Rank Order</a:t>
                      </a: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Clinical Experience - Assessment</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NP Specialization within Program</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Interview (Interpersonal Characteristics)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Letters of Recommendation</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Personal Statement (Goals/Interests)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27013">
                <a:tc gridSpan="4">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Pubs/Presentations (research competence)</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6</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Clinical Experience - Psychotherapy</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gridSpan="3">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Familiarity with Applicants Supervisor(s)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8</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Work Sample</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9</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227013">
                <a:tc>
                  <a:txBody>
                    <a:bodyPr/>
                    <a:lstStyle/>
                    <a:p>
                      <a:pPr marL="342900" marR="0" lvl="0" indent="-342900" algn="l" defTabSz="914400" rtl="0" eaLnBrk="1" fontAlgn="b" latinLnBrk="0" hangingPunct="1">
                        <a:lnSpc>
                          <a:spcPct val="8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GPA</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b="1"/>
              <a:t>Preferred NP Practica or Clinical Training Experience</a:t>
            </a:r>
          </a:p>
        </p:txBody>
      </p:sp>
      <p:graphicFrame>
        <p:nvGraphicFramePr>
          <p:cNvPr id="43282" name="Group 274"/>
          <p:cNvGraphicFramePr>
            <a:graphicFrameLocks noGrp="1"/>
          </p:cNvGraphicFramePr>
          <p:nvPr>
            <p:ph idx="1"/>
          </p:nvPr>
        </p:nvGraphicFramePr>
        <p:xfrm>
          <a:off x="457200" y="1828800"/>
          <a:ext cx="8229600" cy="4751071"/>
        </p:xfrm>
        <a:graphic>
          <a:graphicData uri="http://schemas.openxmlformats.org/drawingml/2006/table">
            <a:tbl>
              <a:tblPr/>
              <a:tblGrid>
                <a:gridCol w="2674938"/>
                <a:gridCol w="893762"/>
                <a:gridCol w="2106613"/>
                <a:gridCol w="850900"/>
                <a:gridCol w="852487"/>
                <a:gridCol w="850900"/>
              </a:tblGrid>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Considered Essential or Very Important</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50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Clinical NP pts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97.5%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r>
              <a:tr h="65246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Neurology</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95%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65246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Psychiatry</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77.5%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650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Clinical Psych pts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72.5%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652463">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Medical rehab/health psych pts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47.5%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650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Counseling pts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307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Cog rehab pts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a:t>Desired Setting Experience</a:t>
            </a:r>
          </a:p>
        </p:txBody>
      </p:sp>
      <p:graphicFrame>
        <p:nvGraphicFramePr>
          <p:cNvPr id="46501" name="Group 421"/>
          <p:cNvGraphicFramePr>
            <a:graphicFrameLocks noGrp="1"/>
          </p:cNvGraphicFramePr>
          <p:nvPr>
            <p:ph idx="1"/>
          </p:nvPr>
        </p:nvGraphicFramePr>
        <p:xfrm>
          <a:off x="457200" y="1524000"/>
          <a:ext cx="8229600" cy="4529140"/>
        </p:xfrm>
        <a:graphic>
          <a:graphicData uri="http://schemas.openxmlformats.org/drawingml/2006/table">
            <a:tbl>
              <a:tblPr/>
              <a:tblGrid>
                <a:gridCol w="2444750"/>
                <a:gridCol w="2443163"/>
                <a:gridCol w="1795462"/>
                <a:gridCol w="1546225"/>
              </a:tblGrid>
              <a:tr h="6842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Rank Order</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87388">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Univ Medical Center</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1</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r>
              <a:tr h="684213">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VA Medical Center</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1104900">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Community Hospital or Clinic</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3</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684213">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Private Rehab Facility</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4</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684213">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Private Practice</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51" name="Rectangle 147"/>
          <p:cNvSpPr>
            <a:spLocks noGrp="1" noChangeArrowheads="1"/>
          </p:cNvSpPr>
          <p:nvPr>
            <p:ph type="title"/>
          </p:nvPr>
        </p:nvSpPr>
        <p:spPr/>
        <p:txBody>
          <a:bodyPr/>
          <a:lstStyle/>
          <a:p>
            <a:r>
              <a:rPr lang="en-US" b="1"/>
              <a:t>Prior Assessment Experience</a:t>
            </a:r>
          </a:p>
        </p:txBody>
      </p:sp>
      <p:graphicFrame>
        <p:nvGraphicFramePr>
          <p:cNvPr id="47597" name="Group 493"/>
          <p:cNvGraphicFramePr>
            <a:graphicFrameLocks noGrp="1"/>
          </p:cNvGraphicFramePr>
          <p:nvPr>
            <p:ph type="tbl" idx="1"/>
          </p:nvPr>
        </p:nvGraphicFramePr>
        <p:xfrm>
          <a:off x="457200" y="1371600"/>
          <a:ext cx="8229600" cy="5257803"/>
        </p:xfrm>
        <a:graphic>
          <a:graphicData uri="http://schemas.openxmlformats.org/drawingml/2006/table">
            <a:tbl>
              <a:tblPr/>
              <a:tblGrid>
                <a:gridCol w="3208338"/>
                <a:gridCol w="601662"/>
                <a:gridCol w="328613"/>
                <a:gridCol w="681037"/>
                <a:gridCol w="2428875"/>
                <a:gridCol w="981075"/>
              </a:tblGrid>
              <a:tr h="706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Considered Essential or Very Important</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730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NP Assessment</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r>
              <a:tr h="706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Flexible/Functional Systems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80%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5746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Process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60%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5746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Fixed</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37.5%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57467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Personality Assessment</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Objective</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90%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5730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Projective</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8463">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Vocational/Functional Assessment</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27.5%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839200" cy="1139825"/>
          </a:xfrm>
        </p:spPr>
        <p:txBody>
          <a:bodyPr/>
          <a:lstStyle/>
          <a:p>
            <a:r>
              <a:rPr lang="en-US" sz="4000" b="1"/>
              <a:t>Overview of Training in Neuropsychology</a:t>
            </a:r>
          </a:p>
        </p:txBody>
      </p:sp>
      <p:sp>
        <p:nvSpPr>
          <p:cNvPr id="24579" name="Rectangle 3"/>
          <p:cNvSpPr>
            <a:spLocks noGrp="1" noChangeArrowheads="1"/>
          </p:cNvSpPr>
          <p:nvPr>
            <p:ph type="body" idx="1"/>
          </p:nvPr>
        </p:nvSpPr>
        <p:spPr>
          <a:xfrm>
            <a:off x="457200" y="1371600"/>
            <a:ext cx="8458200" cy="5486400"/>
          </a:xfrm>
        </p:spPr>
        <p:txBody>
          <a:bodyPr/>
          <a:lstStyle/>
          <a:p>
            <a:pPr>
              <a:lnSpc>
                <a:spcPct val="90000"/>
              </a:lnSpc>
            </a:pPr>
            <a:r>
              <a:rPr lang="en-US" sz="2800"/>
              <a:t>Clinical Neuropsychology is a formally recognized specialty area under the umbrella of clinical psychology. </a:t>
            </a:r>
          </a:p>
          <a:p>
            <a:pPr>
              <a:lnSpc>
                <a:spcPct val="90000"/>
              </a:lnSpc>
            </a:pPr>
            <a:endParaRPr lang="en-US" sz="2400"/>
          </a:p>
          <a:p>
            <a:pPr>
              <a:lnSpc>
                <a:spcPct val="90000"/>
              </a:lnSpc>
            </a:pPr>
            <a:r>
              <a:rPr lang="en-US" sz="2800"/>
              <a:t>In addition to training in general clinical psychology, it involves specialized training in theoretical, empirical, and practical aspects of the brain-behavior relationship.</a:t>
            </a:r>
          </a:p>
          <a:p>
            <a:pPr>
              <a:lnSpc>
                <a:spcPct val="90000"/>
              </a:lnSpc>
            </a:pPr>
            <a:endParaRPr lang="en-US" sz="2400"/>
          </a:p>
          <a:p>
            <a:pPr>
              <a:lnSpc>
                <a:spcPct val="90000"/>
              </a:lnSpc>
            </a:pPr>
            <a:r>
              <a:rPr lang="en-US" sz="2800">
                <a:effectLst/>
              </a:rPr>
              <a:t>Education, training, and supervision in Clinical Neuropsychology is available primarily at the postdoctoral level, although preparation begins at the doctoral level.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28" name="Rectangle 100"/>
          <p:cNvSpPr>
            <a:spLocks noGrp="1" noChangeArrowheads="1"/>
          </p:cNvSpPr>
          <p:nvPr>
            <p:ph type="title"/>
          </p:nvPr>
        </p:nvSpPr>
        <p:spPr/>
        <p:txBody>
          <a:bodyPr/>
          <a:lstStyle/>
          <a:p>
            <a:r>
              <a:rPr lang="en-US" b="1"/>
              <a:t>Educational Background</a:t>
            </a:r>
          </a:p>
        </p:txBody>
      </p:sp>
      <p:graphicFrame>
        <p:nvGraphicFramePr>
          <p:cNvPr id="48432" name="Group 304"/>
          <p:cNvGraphicFramePr>
            <a:graphicFrameLocks noGrp="1"/>
          </p:cNvGraphicFramePr>
          <p:nvPr>
            <p:ph type="tbl" idx="1"/>
          </p:nvPr>
        </p:nvGraphicFramePr>
        <p:xfrm>
          <a:off x="457200" y="1752600"/>
          <a:ext cx="8458200" cy="4737736"/>
        </p:xfrm>
        <a:graphic>
          <a:graphicData uri="http://schemas.openxmlformats.org/drawingml/2006/table">
            <a:tbl>
              <a:tblPr/>
              <a:tblGrid>
                <a:gridCol w="2738438"/>
                <a:gridCol w="668337"/>
                <a:gridCol w="923925"/>
                <a:gridCol w="922338"/>
                <a:gridCol w="2281237"/>
                <a:gridCol w="923925"/>
              </a:tblGrid>
              <a:tr h="6604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Considered Essential or Very Important</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863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Div 40 Curriculum</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82.5%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r>
              <a:tr h="865188">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NP Faculty/Supervisors</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87.5%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863600">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NP Recommendation Letters</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865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Diss Proposed</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92.5%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407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Diss Completed</a:t>
                      </a:r>
                      <a:endParaRPr kumimoji="0" lang="en-US" sz="24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27.5%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6" name="Rectangle 104"/>
          <p:cNvSpPr>
            <a:spLocks noGrp="1" noChangeArrowheads="1"/>
          </p:cNvSpPr>
          <p:nvPr>
            <p:ph type="title"/>
          </p:nvPr>
        </p:nvSpPr>
        <p:spPr/>
        <p:txBody>
          <a:bodyPr/>
          <a:lstStyle/>
          <a:p>
            <a:r>
              <a:rPr lang="en-US" b="1"/>
              <a:t>Prior Research Activity</a:t>
            </a:r>
          </a:p>
        </p:txBody>
      </p:sp>
      <p:graphicFrame>
        <p:nvGraphicFramePr>
          <p:cNvPr id="50075" name="Group 923"/>
          <p:cNvGraphicFramePr>
            <a:graphicFrameLocks noGrp="1"/>
          </p:cNvGraphicFramePr>
          <p:nvPr>
            <p:ph type="tbl" idx="1"/>
          </p:nvPr>
        </p:nvGraphicFramePr>
        <p:xfrm>
          <a:off x="457200" y="1600200"/>
          <a:ext cx="8229600" cy="4525964"/>
        </p:xfrm>
        <a:graphic>
          <a:graphicData uri="http://schemas.openxmlformats.org/drawingml/2006/table">
            <a:tbl>
              <a:tblPr/>
              <a:tblGrid>
                <a:gridCol w="3016250"/>
                <a:gridCol w="1036638"/>
                <a:gridCol w="811212"/>
                <a:gridCol w="811213"/>
                <a:gridCol w="1993900"/>
                <a:gridCol w="560387"/>
              </a:tblGrid>
              <a:tr h="981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Considered Essential or Very Important</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981075">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Publications in Referenced Journals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42.5%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r>
              <a:tr h="557213">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Nat Conference Presentations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50%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7254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INS</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47.5%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7254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NAN</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40%</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r>
              <a:tr h="55562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APA Div40</a:t>
                      </a:r>
                      <a:endParaRPr kumimoji="0" lang="en-US" sz="20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45%</a:t>
                      </a:r>
                      <a:endParaRPr kumimoji="0" lang="en-US" sz="2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b="1"/>
              <a:t>Other Considerations for Selecting an Internship</a:t>
            </a:r>
          </a:p>
        </p:txBody>
      </p:sp>
      <p:sp>
        <p:nvSpPr>
          <p:cNvPr id="35843" name="Rectangle 3"/>
          <p:cNvSpPr>
            <a:spLocks noGrp="1" noChangeArrowheads="1"/>
          </p:cNvSpPr>
          <p:nvPr>
            <p:ph type="body" idx="1"/>
          </p:nvPr>
        </p:nvSpPr>
        <p:spPr>
          <a:xfrm>
            <a:off x="457200" y="1600200"/>
            <a:ext cx="8229600" cy="5105400"/>
          </a:xfrm>
        </p:spPr>
        <p:txBody>
          <a:bodyPr/>
          <a:lstStyle/>
          <a:p>
            <a:pPr>
              <a:lnSpc>
                <a:spcPct val="90000"/>
              </a:lnSpc>
            </a:pPr>
            <a:r>
              <a:rPr lang="en-US" sz="2800"/>
              <a:t>Seek </a:t>
            </a:r>
            <a:r>
              <a:rPr lang="en-US" sz="2800" i="1"/>
              <a:t>balanced</a:t>
            </a:r>
            <a:r>
              <a:rPr lang="en-US" sz="2800"/>
              <a:t> training programs.</a:t>
            </a:r>
          </a:p>
          <a:p>
            <a:pPr>
              <a:lnSpc>
                <a:spcPct val="90000"/>
              </a:lnSpc>
            </a:pPr>
            <a:endParaRPr lang="en-US" sz="2800"/>
          </a:p>
          <a:p>
            <a:pPr lvl="1">
              <a:lnSpc>
                <a:spcPct val="90000"/>
              </a:lnSpc>
            </a:pPr>
            <a:r>
              <a:rPr lang="en-US" sz="2400"/>
              <a:t>Clinical Rotations (seek variety re: populations, disorders, settings).</a:t>
            </a:r>
          </a:p>
          <a:p>
            <a:pPr lvl="1">
              <a:lnSpc>
                <a:spcPct val="90000"/>
              </a:lnSpc>
            </a:pPr>
            <a:r>
              <a:rPr lang="en-US" sz="2400"/>
              <a:t>Offered Didactics (general and specialty). Quality?</a:t>
            </a:r>
          </a:p>
          <a:p>
            <a:pPr lvl="1">
              <a:lnSpc>
                <a:spcPct val="90000"/>
              </a:lnSpc>
            </a:pPr>
            <a:r>
              <a:rPr lang="en-US" sz="2400"/>
              <a:t>Research opportunities (does their faculty publish?) Role of interns (collect data, analyses, write?).</a:t>
            </a:r>
          </a:p>
          <a:p>
            <a:pPr lvl="1">
              <a:lnSpc>
                <a:spcPct val="90000"/>
              </a:lnSpc>
            </a:pPr>
            <a:r>
              <a:rPr lang="en-US" sz="2400"/>
              <a:t>Supervision (Individual? Group?) With whom? Seek variety.</a:t>
            </a:r>
          </a:p>
          <a:p>
            <a:pPr lvl="1">
              <a:lnSpc>
                <a:spcPct val="90000"/>
              </a:lnSpc>
            </a:pPr>
            <a:r>
              <a:rPr lang="en-US" sz="2400"/>
              <a:t>Teaching (opportunities to present lectures?)</a:t>
            </a:r>
          </a:p>
          <a:p>
            <a:pPr lvl="1">
              <a:lnSpc>
                <a:spcPct val="90000"/>
              </a:lnSpc>
            </a:pPr>
            <a:r>
              <a:rPr lang="en-US" sz="2400"/>
              <a:t>Other considerations:</a:t>
            </a:r>
          </a:p>
          <a:p>
            <a:pPr lvl="2">
              <a:lnSpc>
                <a:spcPct val="90000"/>
              </a:lnSpc>
            </a:pPr>
            <a:r>
              <a:rPr lang="en-US" sz="2000"/>
              <a:t>How many neuropsych interns? Sharing resources? </a:t>
            </a:r>
          </a:p>
          <a:p>
            <a:pPr lvl="2">
              <a:lnSpc>
                <a:spcPct val="90000"/>
              </a:lnSpc>
            </a:pPr>
            <a:r>
              <a:rPr lang="en-US" sz="2000"/>
              <a:t>Is there a postdoc program?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a:t>Availability vs. </a:t>
            </a:r>
            <a:r>
              <a:rPr lang="en-US" b="1" i="1"/>
              <a:t>Opportunity</a:t>
            </a:r>
          </a:p>
        </p:txBody>
      </p:sp>
      <p:sp>
        <p:nvSpPr>
          <p:cNvPr id="36867" name="Rectangle 3"/>
          <p:cNvSpPr>
            <a:spLocks noGrp="1" noChangeArrowheads="1"/>
          </p:cNvSpPr>
          <p:nvPr>
            <p:ph type="body" idx="1"/>
          </p:nvPr>
        </p:nvSpPr>
        <p:spPr>
          <a:xfrm>
            <a:off x="457200" y="1600200"/>
            <a:ext cx="8229600" cy="5029200"/>
          </a:xfrm>
        </p:spPr>
        <p:txBody>
          <a:bodyPr/>
          <a:lstStyle/>
          <a:p>
            <a:pPr>
              <a:lnSpc>
                <a:spcPct val="90000"/>
              </a:lnSpc>
            </a:pPr>
            <a:r>
              <a:rPr lang="en-US"/>
              <a:t>To good to be true?</a:t>
            </a:r>
          </a:p>
          <a:p>
            <a:pPr lvl="1">
              <a:lnSpc>
                <a:spcPct val="90000"/>
              </a:lnSpc>
            </a:pPr>
            <a:r>
              <a:rPr lang="en-US"/>
              <a:t>Make sure the “available” opportunities listed on site brochures are actually attainable (talk to current interns!).</a:t>
            </a:r>
          </a:p>
          <a:p>
            <a:pPr>
              <a:lnSpc>
                <a:spcPct val="90000"/>
              </a:lnSpc>
            </a:pPr>
            <a:r>
              <a:rPr lang="en-US"/>
              <a:t>Manage/protect your time.</a:t>
            </a:r>
          </a:p>
          <a:p>
            <a:pPr lvl="1">
              <a:lnSpc>
                <a:spcPct val="90000"/>
              </a:lnSpc>
            </a:pPr>
            <a:r>
              <a:rPr lang="en-US"/>
              <a:t>Set limits with your supervisors.</a:t>
            </a:r>
          </a:p>
          <a:p>
            <a:pPr lvl="1">
              <a:lnSpc>
                <a:spcPct val="90000"/>
              </a:lnSpc>
            </a:pPr>
            <a:r>
              <a:rPr lang="en-US"/>
              <a:t>Acknowledge the amount of time it takes you to do complete something.</a:t>
            </a:r>
          </a:p>
          <a:p>
            <a:pPr>
              <a:lnSpc>
                <a:spcPct val="90000"/>
              </a:lnSpc>
            </a:pPr>
            <a:r>
              <a:rPr lang="en-US"/>
              <a:t>Set reasonable/attainable goals.</a:t>
            </a:r>
          </a:p>
          <a:p>
            <a:pPr lvl="1">
              <a:lnSpc>
                <a:spcPct val="90000"/>
              </a:lnSpc>
            </a:pPr>
            <a:r>
              <a:rPr lang="en-US"/>
              <a:t>Make wise choices (1 peer reviewed pub vs. 3 posters).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KEEP AN OPEN MIND</a:t>
            </a:r>
          </a:p>
        </p:txBody>
      </p:sp>
      <p:sp>
        <p:nvSpPr>
          <p:cNvPr id="22531" name="Rectangle 3"/>
          <p:cNvSpPr>
            <a:spLocks noGrp="1" noChangeArrowheads="1"/>
          </p:cNvSpPr>
          <p:nvPr>
            <p:ph type="body" idx="1"/>
          </p:nvPr>
        </p:nvSpPr>
        <p:spPr>
          <a:xfrm>
            <a:off x="457200" y="1600200"/>
            <a:ext cx="8229600" cy="4953000"/>
          </a:xfrm>
        </p:spPr>
        <p:txBody>
          <a:bodyPr/>
          <a:lstStyle/>
          <a:p>
            <a:pPr>
              <a:lnSpc>
                <a:spcPct val="80000"/>
              </a:lnSpc>
            </a:pPr>
            <a:r>
              <a:rPr lang="en-US" sz="2400">
                <a:effectLst/>
              </a:rPr>
              <a:t>Remember you won't always know what you like until you try it.</a:t>
            </a:r>
          </a:p>
          <a:p>
            <a:pPr>
              <a:lnSpc>
                <a:spcPct val="80000"/>
              </a:lnSpc>
              <a:buFont typeface="Wingdings" pitchFamily="2" charset="2"/>
              <a:buNone/>
            </a:pPr>
            <a:r>
              <a:rPr lang="en-US" sz="2400">
                <a:effectLst/>
              </a:rPr>
              <a:t> </a:t>
            </a:r>
          </a:p>
          <a:p>
            <a:pPr>
              <a:lnSpc>
                <a:spcPct val="80000"/>
              </a:lnSpc>
            </a:pPr>
            <a:r>
              <a:rPr lang="en-US" sz="2400">
                <a:effectLst/>
              </a:rPr>
              <a:t>Graduate training is a time to grow and discover interests – use this time to round out your education.</a:t>
            </a:r>
          </a:p>
          <a:p>
            <a:pPr>
              <a:lnSpc>
                <a:spcPct val="80000"/>
              </a:lnSpc>
            </a:pPr>
            <a:endParaRPr lang="en-US" sz="2400">
              <a:effectLst/>
            </a:endParaRPr>
          </a:p>
          <a:p>
            <a:pPr>
              <a:lnSpc>
                <a:spcPct val="80000"/>
              </a:lnSpc>
            </a:pPr>
            <a:r>
              <a:rPr lang="en-US" sz="2400">
                <a:effectLst/>
              </a:rPr>
              <a:t>General clinical training is an essential aspect of training to become a Neuropsychologist.</a:t>
            </a:r>
          </a:p>
          <a:p>
            <a:pPr>
              <a:lnSpc>
                <a:spcPct val="80000"/>
              </a:lnSpc>
            </a:pPr>
            <a:endParaRPr lang="en-US" sz="2400">
              <a:effectLst/>
            </a:endParaRPr>
          </a:p>
          <a:p>
            <a:pPr>
              <a:lnSpc>
                <a:spcPct val="80000"/>
              </a:lnSpc>
            </a:pPr>
            <a:r>
              <a:rPr lang="en-US" sz="2400">
                <a:effectLst/>
              </a:rPr>
              <a:t>All graduate programs offer students the chance to learn how to be critical thinkers and good learners–skills that you'll be able to use no matter how the market for psychology changes. </a:t>
            </a: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b="1"/>
              <a:t>Think Ahead</a:t>
            </a:r>
          </a:p>
        </p:txBody>
      </p:sp>
      <p:sp>
        <p:nvSpPr>
          <p:cNvPr id="57347" name="Rectangle 3"/>
          <p:cNvSpPr>
            <a:spLocks noGrp="1" noChangeArrowheads="1"/>
          </p:cNvSpPr>
          <p:nvPr>
            <p:ph type="body" idx="1"/>
          </p:nvPr>
        </p:nvSpPr>
        <p:spPr>
          <a:xfrm>
            <a:off x="457200" y="1295400"/>
            <a:ext cx="8229600" cy="4830763"/>
          </a:xfrm>
        </p:spPr>
        <p:txBody>
          <a:bodyPr/>
          <a:lstStyle/>
          <a:p>
            <a:r>
              <a:rPr lang="en-US"/>
              <a:t>Educate yourself! Know the expected requirements for the next level of training.</a:t>
            </a:r>
          </a:p>
          <a:p>
            <a:endParaRPr lang="en-US"/>
          </a:p>
          <a:p>
            <a:r>
              <a:rPr lang="en-US"/>
              <a:t>Select an internship site that will help you become a more competitive postdoc candidate (fill in your training gaps).</a:t>
            </a:r>
          </a:p>
          <a:p>
            <a:pPr lvl="1"/>
            <a:r>
              <a:rPr lang="en-US"/>
              <a:t>Research</a:t>
            </a:r>
          </a:p>
          <a:p>
            <a:pPr lvl="1"/>
            <a:r>
              <a:rPr lang="en-US"/>
              <a:t>Clinical</a:t>
            </a:r>
          </a:p>
          <a:p>
            <a:pPr lvl="1"/>
            <a:r>
              <a:rPr lang="en-US"/>
              <a:t>Didactics</a:t>
            </a:r>
          </a:p>
          <a:p>
            <a:pPr lvl="2">
              <a:buFontTx/>
              <a:buNone/>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7813"/>
            <a:ext cx="8229600" cy="941387"/>
          </a:xfrm>
        </p:spPr>
        <p:txBody>
          <a:bodyPr/>
          <a:lstStyle/>
          <a:p>
            <a:r>
              <a:rPr lang="en-US" b="1"/>
              <a:t>A Model Example</a:t>
            </a:r>
          </a:p>
        </p:txBody>
      </p:sp>
      <p:sp>
        <p:nvSpPr>
          <p:cNvPr id="58371" name="Rectangle 3"/>
          <p:cNvSpPr>
            <a:spLocks noGrp="1" noChangeArrowheads="1"/>
          </p:cNvSpPr>
          <p:nvPr>
            <p:ph type="body" idx="1"/>
          </p:nvPr>
        </p:nvSpPr>
        <p:spPr>
          <a:xfrm>
            <a:off x="457200" y="1371600"/>
            <a:ext cx="8229600" cy="4754563"/>
          </a:xfrm>
        </p:spPr>
        <p:txBody>
          <a:bodyPr/>
          <a:lstStyle/>
          <a:p>
            <a:r>
              <a:rPr lang="en-US"/>
              <a:t>JAHVA Medical Center, Tampa, FL</a:t>
            </a:r>
          </a:p>
          <a:p>
            <a:pPr lvl="1"/>
            <a:r>
              <a:rPr lang="en-US"/>
              <a:t>Educates students on the requirements/qualifications for attaining competitive postdoctoral fellowships and board certification.</a:t>
            </a:r>
          </a:p>
          <a:p>
            <a:pPr lvl="1">
              <a:buFont typeface="Wingdings" pitchFamily="2" charset="2"/>
              <a:buNone/>
            </a:pPr>
            <a:endParaRPr lang="en-US"/>
          </a:p>
          <a:p>
            <a:pPr lvl="1"/>
            <a:r>
              <a:rPr lang="en-US"/>
              <a:t>Provides ABCN Didactics to introduce and prepare trainees at the intern and postdoctoral level to successfully navigate and pass the NP Specialty boards.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52400" y="457200"/>
            <a:ext cx="8839200" cy="6096000"/>
          </a:xfrm>
        </p:spPr>
        <p:txBody>
          <a:bodyPr/>
          <a:lstStyle/>
          <a:p>
            <a:pPr>
              <a:lnSpc>
                <a:spcPct val="80000"/>
              </a:lnSpc>
              <a:buFont typeface="Wingdings" pitchFamily="2" charset="2"/>
              <a:buNone/>
            </a:pPr>
            <a:r>
              <a:rPr lang="en-US" b="1"/>
              <a:t>	Participation is required for Postdocs and strongly encouraged for Interns:</a:t>
            </a:r>
            <a:r>
              <a:rPr lang="en-US" sz="2800"/>
              <a:t> </a:t>
            </a:r>
          </a:p>
          <a:p>
            <a:pPr>
              <a:lnSpc>
                <a:spcPct val="80000"/>
              </a:lnSpc>
              <a:buFont typeface="Wingdings" pitchFamily="2" charset="2"/>
              <a:buNone/>
            </a:pPr>
            <a:endParaRPr lang="en-US" sz="2800"/>
          </a:p>
          <a:p>
            <a:pPr>
              <a:lnSpc>
                <a:spcPct val="80000"/>
              </a:lnSpc>
            </a:pPr>
            <a:r>
              <a:rPr lang="en-US" sz="2800"/>
              <a:t>Teach neuroanatomy and neuropathology to students and staff.</a:t>
            </a:r>
          </a:p>
          <a:p>
            <a:pPr>
              <a:lnSpc>
                <a:spcPct val="80000"/>
              </a:lnSpc>
              <a:buFont typeface="Wingdings" pitchFamily="2" charset="2"/>
              <a:buNone/>
            </a:pPr>
            <a:endParaRPr lang="en-US" sz="2800"/>
          </a:p>
          <a:p>
            <a:pPr>
              <a:lnSpc>
                <a:spcPct val="80000"/>
              </a:lnSpc>
            </a:pPr>
            <a:r>
              <a:rPr lang="en-US" sz="2800"/>
              <a:t>100 question practice NP written exams. </a:t>
            </a:r>
          </a:p>
          <a:p>
            <a:pPr>
              <a:lnSpc>
                <a:spcPct val="80000"/>
              </a:lnSpc>
              <a:buFont typeface="Wingdings" pitchFamily="2" charset="2"/>
              <a:buNone/>
            </a:pPr>
            <a:endParaRPr lang="en-US" sz="2800"/>
          </a:p>
          <a:p>
            <a:pPr>
              <a:lnSpc>
                <a:spcPct val="80000"/>
              </a:lnSpc>
            </a:pPr>
            <a:r>
              <a:rPr lang="en-US" sz="2800"/>
              <a:t>Mock oral fact-finding exams. </a:t>
            </a:r>
          </a:p>
          <a:p>
            <a:pPr>
              <a:lnSpc>
                <a:spcPct val="80000"/>
              </a:lnSpc>
              <a:buFont typeface="Wingdings" pitchFamily="2" charset="2"/>
              <a:buNone/>
            </a:pPr>
            <a:endParaRPr lang="en-US" sz="2800"/>
          </a:p>
          <a:p>
            <a:pPr>
              <a:lnSpc>
                <a:spcPct val="80000"/>
              </a:lnSpc>
            </a:pPr>
            <a:r>
              <a:rPr lang="en-US" sz="2800"/>
              <a:t>Mock oral ethics exam.</a:t>
            </a:r>
          </a:p>
          <a:p>
            <a:pPr>
              <a:lnSpc>
                <a:spcPct val="80000"/>
              </a:lnSpc>
              <a:buFont typeface="Wingdings" pitchFamily="2" charset="2"/>
              <a:buNone/>
            </a:pPr>
            <a:endParaRPr lang="en-US" sz="2800"/>
          </a:p>
          <a:p>
            <a:pPr>
              <a:lnSpc>
                <a:spcPct val="80000"/>
              </a:lnSpc>
            </a:pPr>
            <a:r>
              <a:rPr lang="en-US" sz="2800"/>
              <a:t>Work sample submission and oral defense of a NP case.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b="1"/>
              <a:t>Resources for prospective students, interns, postdocs</a:t>
            </a:r>
          </a:p>
        </p:txBody>
      </p:sp>
      <p:sp>
        <p:nvSpPr>
          <p:cNvPr id="11267" name="Rectangle 3"/>
          <p:cNvSpPr>
            <a:spLocks noGrp="1" noChangeArrowheads="1"/>
          </p:cNvSpPr>
          <p:nvPr>
            <p:ph type="body" idx="1"/>
          </p:nvPr>
        </p:nvSpPr>
        <p:spPr>
          <a:xfrm>
            <a:off x="381000" y="1905000"/>
            <a:ext cx="8229600" cy="4525963"/>
          </a:xfrm>
        </p:spPr>
        <p:txBody>
          <a:bodyPr/>
          <a:lstStyle/>
          <a:p>
            <a:pPr>
              <a:lnSpc>
                <a:spcPct val="90000"/>
              </a:lnSpc>
            </a:pPr>
            <a:r>
              <a:rPr lang="en-US"/>
              <a:t>A list of graduate training programs in Clinical Neuropsychology is maintained by Division 40 of the American Psychological Association. </a:t>
            </a:r>
          </a:p>
          <a:p>
            <a:pPr algn="ctr">
              <a:lnSpc>
                <a:spcPct val="90000"/>
              </a:lnSpc>
              <a:buFont typeface="Wingdings" pitchFamily="2" charset="2"/>
              <a:buNone/>
            </a:pPr>
            <a:r>
              <a:rPr lang="en-US">
                <a:hlinkClick r:id="rId2"/>
              </a:rPr>
              <a:t>www.div40.org</a:t>
            </a:r>
            <a:endParaRPr lang="en-US"/>
          </a:p>
          <a:p>
            <a:pPr algn="ctr">
              <a:lnSpc>
                <a:spcPct val="90000"/>
              </a:lnSpc>
              <a:buFont typeface="Wingdings" pitchFamily="2" charset="2"/>
              <a:buNone/>
            </a:pPr>
            <a:endParaRPr lang="en-US"/>
          </a:p>
          <a:p>
            <a:pPr>
              <a:lnSpc>
                <a:spcPct val="90000"/>
              </a:lnSpc>
            </a:pPr>
            <a:r>
              <a:rPr lang="en-US"/>
              <a:t>The list is periodically published in </a:t>
            </a:r>
            <a:r>
              <a:rPr lang="en-US">
                <a:hlinkClick r:id="rId3"/>
              </a:rPr>
              <a:t>The Clinical Neuropsychologist</a:t>
            </a:r>
            <a:r>
              <a:rPr lang="en-US"/>
              <a:t>, by Swets &amp; Zeitlinger Publishers. </a:t>
            </a:r>
          </a:p>
          <a:p>
            <a:pPr>
              <a:lnSpc>
                <a:spcPct val="90000"/>
              </a:lnSpc>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b="1"/>
              <a:t>Graduate, internship and postdoctoral training programs</a:t>
            </a:r>
          </a:p>
        </p:txBody>
      </p:sp>
      <p:sp>
        <p:nvSpPr>
          <p:cNvPr id="12291" name="Rectangle 3"/>
          <p:cNvSpPr>
            <a:spLocks noGrp="1" noChangeArrowheads="1"/>
          </p:cNvSpPr>
          <p:nvPr>
            <p:ph type="body" idx="1"/>
          </p:nvPr>
        </p:nvSpPr>
        <p:spPr>
          <a:xfrm>
            <a:off x="457200" y="1905000"/>
            <a:ext cx="8229600" cy="4525963"/>
          </a:xfrm>
        </p:spPr>
        <p:txBody>
          <a:bodyPr/>
          <a:lstStyle/>
          <a:p>
            <a:pPr>
              <a:lnSpc>
                <a:spcPct val="80000"/>
              </a:lnSpc>
            </a:pPr>
            <a:r>
              <a:rPr lang="en-US" sz="2800"/>
              <a:t>Name of institution and department</a:t>
            </a:r>
          </a:p>
          <a:p>
            <a:pPr>
              <a:lnSpc>
                <a:spcPct val="80000"/>
              </a:lnSpc>
            </a:pPr>
            <a:r>
              <a:rPr lang="en-US" sz="2800"/>
              <a:t>DOT contact information (Board certified yes/no)</a:t>
            </a:r>
          </a:p>
          <a:p>
            <a:pPr>
              <a:lnSpc>
                <a:spcPct val="80000"/>
              </a:lnSpc>
            </a:pPr>
            <a:r>
              <a:rPr lang="en-US" sz="2800"/>
              <a:t># of available positions</a:t>
            </a:r>
          </a:p>
          <a:p>
            <a:pPr>
              <a:lnSpc>
                <a:spcPct val="80000"/>
              </a:lnSpc>
            </a:pPr>
            <a:r>
              <a:rPr lang="en-US" sz="2800"/>
              <a:t>Length of program</a:t>
            </a:r>
          </a:p>
          <a:p>
            <a:pPr>
              <a:lnSpc>
                <a:spcPct val="80000"/>
              </a:lnSpc>
            </a:pPr>
            <a:r>
              <a:rPr lang="en-US" sz="2800"/>
              <a:t>Available financial assistance</a:t>
            </a:r>
          </a:p>
          <a:p>
            <a:pPr>
              <a:lnSpc>
                <a:spcPct val="80000"/>
              </a:lnSpc>
            </a:pPr>
            <a:r>
              <a:rPr lang="en-US" sz="2800"/>
              <a:t>Info on training setting, patient demographics, research</a:t>
            </a:r>
          </a:p>
          <a:p>
            <a:pPr>
              <a:lnSpc>
                <a:spcPct val="80000"/>
              </a:lnSpc>
            </a:pPr>
            <a:r>
              <a:rPr lang="en-US" sz="2800"/>
              <a:t>Specialty training (neuropsychology, rehabilitation etc…)</a:t>
            </a:r>
          </a:p>
          <a:p>
            <a:pPr>
              <a:lnSpc>
                <a:spcPct val="80000"/>
              </a:lnSpc>
            </a:pPr>
            <a:r>
              <a:rPr lang="en-US" sz="2800"/>
              <a:t>Application procedure information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001000" cy="914400"/>
          </a:xfrm>
        </p:spPr>
        <p:txBody>
          <a:bodyPr/>
          <a:lstStyle/>
          <a:p>
            <a:r>
              <a:rPr lang="en-US" b="1"/>
              <a:t>Be knowledgeable</a:t>
            </a:r>
            <a:endParaRPr lang="en-US" sz="4000"/>
          </a:p>
        </p:txBody>
      </p:sp>
      <p:sp>
        <p:nvSpPr>
          <p:cNvPr id="31747" name="Rectangle 3"/>
          <p:cNvSpPr>
            <a:spLocks noGrp="1" noChangeArrowheads="1"/>
          </p:cNvSpPr>
          <p:nvPr>
            <p:ph type="body" idx="1"/>
          </p:nvPr>
        </p:nvSpPr>
        <p:spPr>
          <a:xfrm>
            <a:off x="228600" y="990600"/>
            <a:ext cx="8686800" cy="4800600"/>
          </a:xfrm>
        </p:spPr>
        <p:txBody>
          <a:bodyPr/>
          <a:lstStyle/>
          <a:p>
            <a:pPr algn="ctr">
              <a:lnSpc>
                <a:spcPct val="80000"/>
              </a:lnSpc>
              <a:buFont typeface="Wingdings" pitchFamily="2" charset="2"/>
              <a:buNone/>
            </a:pPr>
            <a:r>
              <a:rPr lang="en-US" sz="3600" b="1"/>
              <a:t>Houston Conference Guidelines</a:t>
            </a:r>
          </a:p>
          <a:p>
            <a:pPr lvl="1">
              <a:lnSpc>
                <a:spcPct val="80000"/>
              </a:lnSpc>
              <a:buFont typeface="Wingdings" pitchFamily="2" charset="2"/>
              <a:buNone/>
            </a:pPr>
            <a:r>
              <a:rPr lang="en-US" sz="2400"/>
              <a:t>	</a:t>
            </a:r>
          </a:p>
          <a:p>
            <a:pPr lvl="1">
              <a:lnSpc>
                <a:spcPct val="80000"/>
              </a:lnSpc>
              <a:buFont typeface="Wingdings" pitchFamily="2" charset="2"/>
              <a:buNone/>
            </a:pPr>
            <a:r>
              <a:rPr lang="en-US"/>
              <a:t>	Provides an integrated model of professional education and training in Clinical Neuropsychology:</a:t>
            </a:r>
          </a:p>
          <a:p>
            <a:pPr lvl="1">
              <a:lnSpc>
                <a:spcPct val="80000"/>
              </a:lnSpc>
              <a:buFont typeface="Wingdings" pitchFamily="2" charset="2"/>
              <a:buNone/>
            </a:pPr>
            <a:endParaRPr lang="en-US" sz="2000"/>
          </a:p>
          <a:p>
            <a:pPr lvl="1">
              <a:lnSpc>
                <a:spcPct val="80000"/>
              </a:lnSpc>
            </a:pPr>
            <a:r>
              <a:rPr lang="en-US"/>
              <a:t>General Knowledge Base and Skills</a:t>
            </a:r>
          </a:p>
          <a:p>
            <a:pPr lvl="1">
              <a:lnSpc>
                <a:spcPct val="80000"/>
              </a:lnSpc>
            </a:pPr>
            <a:r>
              <a:rPr lang="en-US"/>
              <a:t>Doctoral, Internship and Postdoctoral Training Guidelines</a:t>
            </a:r>
          </a:p>
          <a:p>
            <a:pPr lvl="1">
              <a:lnSpc>
                <a:spcPct val="80000"/>
              </a:lnSpc>
            </a:pPr>
            <a:r>
              <a:rPr lang="en-US"/>
              <a:t>Continuing Education</a:t>
            </a:r>
          </a:p>
          <a:p>
            <a:pPr lvl="1">
              <a:lnSpc>
                <a:spcPct val="80000"/>
              </a:lnSpc>
            </a:pPr>
            <a:r>
              <a:rPr lang="en-US"/>
              <a:t>Professional and Scientific Activity</a:t>
            </a:r>
          </a:p>
          <a:p>
            <a:pPr lvl="1">
              <a:lnSpc>
                <a:spcPct val="80000"/>
              </a:lnSpc>
            </a:pPr>
            <a:r>
              <a:rPr lang="en-US"/>
              <a:t>Subspecialties</a:t>
            </a:r>
          </a:p>
        </p:txBody>
      </p:sp>
      <p:sp>
        <p:nvSpPr>
          <p:cNvPr id="31748" name="Text Box 4"/>
          <p:cNvSpPr txBox="1">
            <a:spLocks noChangeArrowheads="1"/>
          </p:cNvSpPr>
          <p:nvPr/>
        </p:nvSpPr>
        <p:spPr bwMode="auto">
          <a:xfrm>
            <a:off x="1676400" y="5943600"/>
            <a:ext cx="7467600" cy="730250"/>
          </a:xfrm>
          <a:prstGeom prst="rect">
            <a:avLst/>
          </a:prstGeom>
          <a:noFill/>
          <a:ln w="9525">
            <a:noFill/>
            <a:miter lim="800000"/>
            <a:headEnd/>
            <a:tailEnd/>
          </a:ln>
          <a:effectLst/>
        </p:spPr>
        <p:txBody>
          <a:bodyPr>
            <a:spAutoFit/>
          </a:bodyPr>
          <a:lstStyle/>
          <a:p>
            <a:pPr lvl="1" eaLnBrk="1" hangingPunct="1">
              <a:spcBef>
                <a:spcPct val="20000"/>
              </a:spcBef>
              <a:buClr>
                <a:schemeClr val="tx2"/>
              </a:buClr>
              <a:buSzPct val="50000"/>
              <a:buFont typeface="Wingdings" pitchFamily="2" charset="2"/>
              <a:buNone/>
            </a:pPr>
            <a:r>
              <a:rPr lang="en-US" sz="1400">
                <a:effectLst>
                  <a:outerShdw blurRad="38100" dist="38100" dir="2700000" algn="tl">
                    <a:srgbClr val="000000"/>
                  </a:outerShdw>
                </a:effectLst>
              </a:rPr>
              <a:t>Hannay, H. J., Crosson, B.A., Hammeke, T. A., Hamsher, K. deS., &amp; Koffler, S. P. 1998. Proceedings: The Houston Conference on Specialty Education and Training in Clinical Neuropsychology. </a:t>
            </a:r>
            <a:r>
              <a:rPr lang="en-US" sz="1400" i="1">
                <a:effectLst>
                  <a:outerShdw blurRad="38100" dist="38100" dir="2700000" algn="tl">
                    <a:srgbClr val="000000"/>
                  </a:outerShdw>
                </a:effectLst>
              </a:rPr>
              <a:t>Archives of Clinical Neuropsychology,</a:t>
            </a:r>
            <a:r>
              <a:rPr lang="en-US" sz="1400">
                <a:effectLst>
                  <a:outerShdw blurRad="38100" dist="38100" dir="2700000" algn="tl">
                    <a:srgbClr val="000000"/>
                  </a:outerShdw>
                </a:effectLst>
              </a:rPr>
              <a:t> </a:t>
            </a:r>
            <a:r>
              <a:rPr lang="en-US" sz="1400" i="1">
                <a:effectLst>
                  <a:outerShdw blurRad="38100" dist="38100" dir="2700000" algn="tl">
                    <a:srgbClr val="000000"/>
                  </a:outerShdw>
                </a:effectLst>
              </a:rPr>
              <a:t>13</a:t>
            </a:r>
            <a:r>
              <a:rPr lang="en-US" sz="1400">
                <a:effectLst>
                  <a:outerShdw blurRad="38100" dist="38100" dir="2700000" algn="tl">
                    <a:srgbClr val="000000"/>
                  </a:outerShdw>
                </a:effectLst>
              </a:rPr>
              <a:t>(2).</a:t>
            </a:r>
            <a:endParaRPr lang="en-US" sz="1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0"/>
            <a:ext cx="8229600" cy="914400"/>
          </a:xfrm>
        </p:spPr>
        <p:txBody>
          <a:bodyPr/>
          <a:lstStyle/>
          <a:p>
            <a:r>
              <a:rPr lang="en-US" b="1"/>
              <a:t>Resources</a:t>
            </a:r>
          </a:p>
        </p:txBody>
      </p:sp>
      <p:sp>
        <p:nvSpPr>
          <p:cNvPr id="23555" name="Rectangle 3"/>
          <p:cNvSpPr>
            <a:spLocks noGrp="1" noChangeArrowheads="1"/>
          </p:cNvSpPr>
          <p:nvPr>
            <p:ph type="body" idx="1"/>
          </p:nvPr>
        </p:nvSpPr>
        <p:spPr>
          <a:xfrm>
            <a:off x="457200" y="838200"/>
            <a:ext cx="8305800" cy="6019800"/>
          </a:xfrm>
        </p:spPr>
        <p:txBody>
          <a:bodyPr/>
          <a:lstStyle/>
          <a:p>
            <a:pPr>
              <a:lnSpc>
                <a:spcPct val="80000"/>
              </a:lnSpc>
              <a:buFont typeface="Wingdings" pitchFamily="2" charset="2"/>
              <a:buNone/>
            </a:pPr>
            <a:r>
              <a:rPr lang="en-US" sz="1400" b="1"/>
              <a:t>Check out websites</a:t>
            </a:r>
          </a:p>
          <a:p>
            <a:pPr>
              <a:lnSpc>
                <a:spcPct val="80000"/>
              </a:lnSpc>
              <a:buFont typeface="Wingdings" pitchFamily="2" charset="2"/>
              <a:buNone/>
            </a:pPr>
            <a:r>
              <a:rPr lang="en-US" sz="1400" b="1"/>
              <a:t>	APA-40 (Division of Clinical Neuropsychology (40) of the American Psychological Association)</a:t>
            </a:r>
          </a:p>
          <a:p>
            <a:pPr>
              <a:lnSpc>
                <a:spcPct val="80000"/>
              </a:lnSpc>
              <a:buFont typeface="Wingdings" pitchFamily="2" charset="2"/>
              <a:buNone/>
            </a:pPr>
            <a:r>
              <a:rPr lang="en-US" sz="1400" b="1"/>
              <a:t>	APPIC (Association of Psychology Postdoctoral and Internship Centers) </a:t>
            </a:r>
          </a:p>
          <a:p>
            <a:pPr>
              <a:lnSpc>
                <a:spcPct val="80000"/>
              </a:lnSpc>
              <a:buFont typeface="Wingdings" pitchFamily="2" charset="2"/>
              <a:buNone/>
            </a:pPr>
            <a:r>
              <a:rPr lang="en-US" sz="1400" b="1"/>
              <a:t>	APPCN (Association of Postdoctoral Programs in Clinical Neuropsychology) </a:t>
            </a:r>
          </a:p>
          <a:p>
            <a:pPr>
              <a:lnSpc>
                <a:spcPct val="80000"/>
              </a:lnSpc>
              <a:buFont typeface="Wingdings" pitchFamily="2" charset="2"/>
              <a:buNone/>
            </a:pPr>
            <a:r>
              <a:rPr lang="en-US" sz="1400" b="1"/>
              <a:t>	AITCN (Association for Internship Training in Clinical Neuropsychology)</a:t>
            </a:r>
          </a:p>
          <a:p>
            <a:pPr>
              <a:lnSpc>
                <a:spcPct val="80000"/>
              </a:lnSpc>
              <a:buFont typeface="Wingdings" pitchFamily="2" charset="2"/>
              <a:buNone/>
            </a:pPr>
            <a:r>
              <a:rPr lang="en-US" sz="1400" b="1"/>
              <a:t>	ABCN (American Board of Clinical Neuropsychology )</a:t>
            </a:r>
          </a:p>
          <a:p>
            <a:pPr>
              <a:lnSpc>
                <a:spcPct val="80000"/>
              </a:lnSpc>
              <a:buFont typeface="Wingdings" pitchFamily="2" charset="2"/>
              <a:buNone/>
            </a:pPr>
            <a:r>
              <a:rPr lang="en-US" sz="1400" b="1"/>
              <a:t>	ABPDN (American Board of Pediatric Neuropsychology) </a:t>
            </a:r>
          </a:p>
          <a:p>
            <a:pPr>
              <a:lnSpc>
                <a:spcPct val="80000"/>
              </a:lnSpc>
              <a:buFont typeface="Wingdings" pitchFamily="2" charset="2"/>
              <a:buNone/>
            </a:pPr>
            <a:r>
              <a:rPr lang="en-US" sz="1400" b="1"/>
              <a:t>	ABPP-CN (American Board of Professional Psychology - Clinical Neuropsychology) </a:t>
            </a:r>
          </a:p>
          <a:p>
            <a:pPr>
              <a:lnSpc>
                <a:spcPct val="80000"/>
              </a:lnSpc>
              <a:buFont typeface="Wingdings" pitchFamily="2" charset="2"/>
              <a:buNone/>
            </a:pPr>
            <a:r>
              <a:rPr lang="en-US" sz="1400" b="1"/>
              <a:t>	NAN (</a:t>
            </a:r>
            <a:r>
              <a:rPr lang="en-US" sz="1400" b="1">
                <a:effectLst/>
              </a:rPr>
              <a:t>National Academy of Neuropsychology)</a:t>
            </a:r>
          </a:p>
          <a:p>
            <a:pPr>
              <a:lnSpc>
                <a:spcPct val="80000"/>
              </a:lnSpc>
              <a:buFont typeface="Wingdings" pitchFamily="2" charset="2"/>
              <a:buNone/>
            </a:pPr>
            <a:r>
              <a:rPr lang="en-US" sz="1400" b="1">
                <a:effectLst/>
              </a:rPr>
              <a:t>	INS (International Neuropsychology Society)</a:t>
            </a:r>
          </a:p>
          <a:p>
            <a:pPr>
              <a:lnSpc>
                <a:spcPct val="80000"/>
              </a:lnSpc>
              <a:buFont typeface="Wingdings" pitchFamily="2" charset="2"/>
              <a:buNone/>
            </a:pPr>
            <a:r>
              <a:rPr lang="en-US" sz="1400" b="1"/>
              <a:t>	AACN (American Academy for Clinical Neuropsychology) </a:t>
            </a:r>
          </a:p>
          <a:p>
            <a:pPr>
              <a:lnSpc>
                <a:spcPct val="80000"/>
              </a:lnSpc>
              <a:buFont typeface="Wingdings" pitchFamily="2" charset="2"/>
              <a:buNone/>
            </a:pPr>
            <a:r>
              <a:rPr lang="en-US" sz="1400" b="1">
                <a:effectLst/>
              </a:rPr>
              <a:t>	ADECN (Association for Doctoral Education in Clinical Neuropsychology)</a:t>
            </a:r>
            <a:br>
              <a:rPr lang="en-US" sz="1400" b="1">
                <a:effectLst/>
              </a:rPr>
            </a:br>
            <a:endParaRPr lang="en-US" sz="1400" b="1"/>
          </a:p>
          <a:p>
            <a:pPr>
              <a:lnSpc>
                <a:spcPct val="80000"/>
              </a:lnSpc>
              <a:buFont typeface="Wingdings" pitchFamily="2" charset="2"/>
              <a:buNone/>
            </a:pPr>
            <a:endParaRPr lang="en-US" sz="1200" b="1"/>
          </a:p>
          <a:p>
            <a:pPr>
              <a:lnSpc>
                <a:spcPct val="80000"/>
              </a:lnSpc>
              <a:buFont typeface="Wingdings" pitchFamily="2" charset="2"/>
              <a:buNone/>
            </a:pPr>
            <a:r>
              <a:rPr lang="en-US" sz="1400" b="1"/>
              <a:t>Join Listserves:</a:t>
            </a:r>
          </a:p>
          <a:p>
            <a:pPr>
              <a:lnSpc>
                <a:spcPct val="80000"/>
              </a:lnSpc>
              <a:buFont typeface="Wingdings" pitchFamily="2" charset="2"/>
              <a:buNone/>
            </a:pPr>
            <a:r>
              <a:rPr lang="en-US" sz="1400" b="1"/>
              <a:t>	Div40ANST</a:t>
            </a:r>
          </a:p>
          <a:p>
            <a:pPr>
              <a:lnSpc>
                <a:spcPct val="80000"/>
              </a:lnSpc>
              <a:buFont typeface="Wingdings" pitchFamily="2" charset="2"/>
              <a:buNone/>
            </a:pPr>
            <a:r>
              <a:rPr lang="en-US" sz="1400" b="1"/>
              <a:t>	WINS</a:t>
            </a:r>
          </a:p>
          <a:p>
            <a:pPr>
              <a:lnSpc>
                <a:spcPct val="80000"/>
              </a:lnSpc>
              <a:buFont typeface="Wingdings" pitchFamily="2" charset="2"/>
              <a:buNone/>
            </a:pPr>
            <a:r>
              <a:rPr lang="en-US" sz="1400" b="1"/>
              <a:t>	NPSYCH</a:t>
            </a:r>
          </a:p>
          <a:p>
            <a:pPr>
              <a:lnSpc>
                <a:spcPct val="80000"/>
              </a:lnSpc>
              <a:buFont typeface="Wingdings" pitchFamily="2" charset="2"/>
              <a:buNone/>
            </a:pPr>
            <a:r>
              <a:rPr lang="en-US" sz="1400" b="1"/>
              <a:t>	PEDSNPSYCH</a:t>
            </a:r>
          </a:p>
          <a:p>
            <a:pPr>
              <a:lnSpc>
                <a:spcPct val="80000"/>
              </a:lnSpc>
              <a:buFont typeface="Wingdings" pitchFamily="2" charset="2"/>
              <a:buNone/>
            </a:pPr>
            <a:r>
              <a:rPr lang="en-US" sz="1400" b="1"/>
              <a:t>	POSTDOC</a:t>
            </a:r>
          </a:p>
          <a:p>
            <a:pPr>
              <a:lnSpc>
                <a:spcPct val="80000"/>
              </a:lnSpc>
              <a:buFont typeface="Wingdings" pitchFamily="2" charset="2"/>
              <a:buNone/>
            </a:pPr>
            <a:r>
              <a:rPr lang="en-US" sz="1400" b="1"/>
              <a:t>	INTERN</a:t>
            </a:r>
          </a:p>
          <a:p>
            <a:pPr>
              <a:lnSpc>
                <a:spcPct val="80000"/>
              </a:lnSpc>
              <a:buFont typeface="Wingdings" pitchFamily="2" charset="2"/>
              <a:buNone/>
            </a:pPr>
            <a:r>
              <a:rPr lang="en-US" sz="1400" b="1"/>
              <a:t>	APAGS</a:t>
            </a:r>
          </a:p>
          <a:p>
            <a:pPr>
              <a:lnSpc>
                <a:spcPct val="80000"/>
              </a:lnSpc>
              <a:buFont typeface="Wingdings" pitchFamily="2" charset="2"/>
              <a:buNone/>
            </a:pPr>
            <a:endParaRPr lang="en-US" sz="1400" b="1"/>
          </a:p>
          <a:p>
            <a:pPr>
              <a:lnSpc>
                <a:spcPct val="80000"/>
              </a:lnSpc>
              <a:buFont typeface="Wingdings" pitchFamily="2" charset="2"/>
              <a:buNone/>
            </a:pPr>
            <a:r>
              <a:rPr lang="en-US" sz="1400" b="1"/>
              <a:t>Attend National Conferences</a:t>
            </a:r>
          </a:p>
          <a:p>
            <a:pPr>
              <a:lnSpc>
                <a:spcPct val="80000"/>
              </a:lnSpc>
              <a:buFont typeface="Wingdings" pitchFamily="2" charset="2"/>
              <a:buNone/>
            </a:pPr>
            <a:r>
              <a:rPr lang="en-US" sz="1400" b="1"/>
              <a:t>	NAN (National Academy of Neuropsychology)</a:t>
            </a:r>
          </a:p>
          <a:p>
            <a:pPr>
              <a:lnSpc>
                <a:spcPct val="80000"/>
              </a:lnSpc>
              <a:buFont typeface="Wingdings" pitchFamily="2" charset="2"/>
              <a:buNone/>
            </a:pPr>
            <a:r>
              <a:rPr lang="en-US" sz="1400" b="1"/>
              <a:t>	INS (International Neuropsychology Society)</a:t>
            </a:r>
          </a:p>
          <a:p>
            <a:pPr>
              <a:lnSpc>
                <a:spcPct val="80000"/>
              </a:lnSpc>
              <a:buFont typeface="Wingdings" pitchFamily="2" charset="2"/>
              <a:buNone/>
            </a:pPr>
            <a:r>
              <a:rPr lang="en-US" sz="1400" b="1"/>
              <a:t>	APA (American Psychological Association)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t>Independent Training Centers</a:t>
            </a:r>
          </a:p>
        </p:txBody>
      </p:sp>
      <p:sp>
        <p:nvSpPr>
          <p:cNvPr id="26627" name="Rectangle 3"/>
          <p:cNvSpPr>
            <a:spLocks noGrp="1" noChangeArrowheads="1"/>
          </p:cNvSpPr>
          <p:nvPr>
            <p:ph type="body" idx="1"/>
          </p:nvPr>
        </p:nvSpPr>
        <p:spPr/>
        <p:txBody>
          <a:bodyPr/>
          <a:lstStyle/>
          <a:p>
            <a:pPr>
              <a:lnSpc>
                <a:spcPct val="80000"/>
              </a:lnSpc>
            </a:pPr>
            <a:endParaRPr lang="en-US" sz="2000"/>
          </a:p>
          <a:p>
            <a:pPr>
              <a:lnSpc>
                <a:spcPct val="80000"/>
              </a:lnSpc>
            </a:pPr>
            <a:r>
              <a:rPr lang="en-US" sz="2000" b="1">
                <a:hlinkClick r:id="rId2"/>
              </a:rPr>
              <a:t>Center for Applied Neuropsychology</a:t>
            </a:r>
            <a:r>
              <a:rPr lang="en-US" sz="2000"/>
              <a:t> - The Center for Applied Neuropsychology (CAN) is a private, non-profit, community-based agency devoted to service, research, and training in rehabilitation psychology, neuropsychology, and vocational rehabilitation. </a:t>
            </a:r>
          </a:p>
          <a:p>
            <a:pPr>
              <a:lnSpc>
                <a:spcPct val="80000"/>
              </a:lnSpc>
            </a:pPr>
            <a:r>
              <a:rPr lang="en-US" sz="2000" b="1">
                <a:hlinkClick r:id="rId3"/>
              </a:rPr>
              <a:t>NAN distanCE</a:t>
            </a:r>
            <a:r>
              <a:rPr lang="en-US" sz="2000"/>
              <a:t> - The National Academy of Neuropsychology takes the forefront in offering neuropsychology-oriented continuing education (CE) via the Internet. www.nanonline.org/</a:t>
            </a:r>
          </a:p>
          <a:p>
            <a:pPr>
              <a:lnSpc>
                <a:spcPct val="80000"/>
              </a:lnSpc>
            </a:pPr>
            <a:r>
              <a:rPr lang="en-US" sz="2000" b="1">
                <a:hlinkClick r:id="rId4"/>
              </a:rPr>
              <a:t>The Neuropsychology Center</a:t>
            </a:r>
            <a:r>
              <a:rPr lang="en-US" sz="2000"/>
              <a:t> - The Neuropsychology Center offers a variety of training opportunities and experiences. These include Continuing Education (CE) seminars, clinical consultation, and ad hoc training experiences. http://www.neuropsych.com/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descr="Large confetti"/>
          <p:cNvSpPr>
            <a:spLocks noGrp="1" noChangeArrowheads="1"/>
          </p:cNvSpPr>
          <p:nvPr>
            <p:ph type="ctrTitle"/>
          </p:nvPr>
        </p:nvSpPr>
        <p:spPr>
          <a:xfrm>
            <a:off x="646113" y="1203325"/>
            <a:ext cx="7850187" cy="1366838"/>
          </a:xfrm>
          <a:noFill/>
        </p:spPr>
        <p:txBody>
          <a:bodyPr/>
          <a:lstStyle/>
          <a:p>
            <a:r>
              <a:rPr lang="en-US" sz="3800" b="1">
                <a:solidFill>
                  <a:srgbClr val="FFFFFF"/>
                </a:solidFill>
                <a:cs typeface="Times New Roman" pitchFamily="18" charset="0"/>
              </a:rPr>
              <a:t>Overview of Postdoctoral Training in Clinical Neuropsychology</a:t>
            </a:r>
            <a:r>
              <a:rPr lang="en-US" sz="3800" b="1">
                <a:solidFill>
                  <a:srgbClr val="FFFFFF"/>
                </a:solidFill>
                <a:cs typeface="Arial" charset="0"/>
              </a:rPr>
              <a:t> </a:t>
            </a:r>
          </a:p>
        </p:txBody>
      </p:sp>
      <p:sp>
        <p:nvSpPr>
          <p:cNvPr id="64515" name="Rectangle 3"/>
          <p:cNvSpPr>
            <a:spLocks noGrp="1" noChangeArrowheads="1"/>
          </p:cNvSpPr>
          <p:nvPr>
            <p:ph type="subTitle" idx="1"/>
          </p:nvPr>
        </p:nvSpPr>
        <p:spPr>
          <a:xfrm>
            <a:off x="1041400" y="3236913"/>
            <a:ext cx="7199313" cy="2498725"/>
          </a:xfrm>
        </p:spPr>
        <p:txBody>
          <a:bodyPr/>
          <a:lstStyle/>
          <a:p>
            <a:pPr>
              <a:lnSpc>
                <a:spcPct val="90000"/>
              </a:lnSpc>
            </a:pPr>
            <a:r>
              <a:rPr lang="en-US" sz="3600" b="1">
                <a:solidFill>
                  <a:schemeClr val="tx2"/>
                </a:solidFill>
              </a:rPr>
              <a:t>Corwin Boake, PhD</a:t>
            </a:r>
            <a:br>
              <a:rPr lang="en-US" sz="3600" b="1">
                <a:solidFill>
                  <a:schemeClr val="tx2"/>
                </a:solidFill>
              </a:rPr>
            </a:br>
            <a:endParaRPr lang="en-US" sz="3600" b="1">
              <a:solidFill>
                <a:schemeClr val="tx2"/>
              </a:solidFill>
            </a:endParaRPr>
          </a:p>
          <a:p>
            <a:pPr>
              <a:lnSpc>
                <a:spcPct val="90000"/>
              </a:lnSpc>
            </a:pPr>
            <a:r>
              <a:rPr lang="en-US" sz="2000" b="1">
                <a:solidFill>
                  <a:schemeClr val="tx2"/>
                </a:solidFill>
              </a:rPr>
              <a:t>University of Texas-Houston Medical School</a:t>
            </a:r>
          </a:p>
          <a:p>
            <a:pPr>
              <a:lnSpc>
                <a:spcPct val="90000"/>
              </a:lnSpc>
              <a:spcBef>
                <a:spcPct val="0"/>
              </a:spcBef>
            </a:pPr>
            <a:r>
              <a:rPr lang="en-US" sz="2000" b="1">
                <a:solidFill>
                  <a:schemeClr val="tx2"/>
                </a:solidFill>
              </a:rPr>
              <a:t>and</a:t>
            </a:r>
          </a:p>
          <a:p>
            <a:pPr>
              <a:lnSpc>
                <a:spcPct val="90000"/>
              </a:lnSpc>
              <a:spcBef>
                <a:spcPct val="0"/>
              </a:spcBef>
            </a:pPr>
            <a:r>
              <a:rPr lang="en-US" sz="2000" b="1">
                <a:solidFill>
                  <a:schemeClr val="tx2"/>
                </a:solidFill>
              </a:rPr>
              <a:t>Memorial Hermann-TIRR, Houston, Texas</a:t>
            </a:r>
          </a:p>
          <a:p>
            <a:pPr>
              <a:lnSpc>
                <a:spcPct val="90000"/>
              </a:lnSpc>
            </a:pPr>
            <a:r>
              <a:rPr lang="en-US" b="1">
                <a:solidFill>
                  <a:srgbClr val="0000CC"/>
                </a:solidFill>
              </a:rPr>
              <a:t>corwin.boake@uth.tmc.edu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descr="Large confetti"/>
          <p:cNvSpPr>
            <a:spLocks noGrp="1" noChangeArrowheads="1"/>
          </p:cNvSpPr>
          <p:nvPr>
            <p:ph type="title"/>
          </p:nvPr>
        </p:nvSpPr>
        <p:spPr>
          <a:xfrm>
            <a:off x="1093788" y="284163"/>
            <a:ext cx="7772400" cy="908050"/>
          </a:xfrm>
        </p:spPr>
        <p:txBody>
          <a:bodyPr/>
          <a:lstStyle/>
          <a:p>
            <a:r>
              <a:rPr lang="en-US"/>
              <a:t>Main topics</a:t>
            </a:r>
          </a:p>
        </p:txBody>
      </p:sp>
      <p:sp>
        <p:nvSpPr>
          <p:cNvPr id="65539" name="Rectangle 3"/>
          <p:cNvSpPr>
            <a:spLocks noGrp="1" noChangeArrowheads="1"/>
          </p:cNvSpPr>
          <p:nvPr>
            <p:ph type="body" idx="1"/>
          </p:nvPr>
        </p:nvSpPr>
        <p:spPr/>
        <p:txBody>
          <a:bodyPr/>
          <a:lstStyle/>
          <a:p>
            <a:r>
              <a:rPr lang="en-US" sz="3600"/>
              <a:t>Houston Conference guidelines</a:t>
            </a:r>
          </a:p>
          <a:p>
            <a:r>
              <a:rPr lang="en-US" sz="3600"/>
              <a:t>What to look for in a residency</a:t>
            </a:r>
          </a:p>
          <a:p>
            <a:r>
              <a:rPr lang="en-US" sz="3600"/>
              <a:t>Nuts &amp; bolts of application &amp; interview</a:t>
            </a:r>
          </a:p>
          <a:p>
            <a:r>
              <a:rPr lang="en-US" sz="3600"/>
              <a:t>National match</a:t>
            </a:r>
          </a:p>
          <a:p>
            <a:r>
              <a:rPr lang="en-US" sz="3600"/>
              <a:t>Survey of 2007 match applicants</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additive="base">
                                        <p:cTn id="31"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5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557213" y="1501775"/>
            <a:ext cx="8102600" cy="4189413"/>
          </a:xfrm>
          <a:prstGeom prst="rect">
            <a:avLst/>
          </a:prstGeom>
          <a:noFill/>
          <a:ln w="9525">
            <a:noFill/>
            <a:miter lim="800000"/>
            <a:headEnd/>
            <a:tailEnd/>
          </a:ln>
          <a:effectLst/>
        </p:spPr>
        <p:txBody>
          <a:bodyPr/>
          <a:lstStyle/>
          <a:p>
            <a:pPr marL="342900" indent="-342900" eaLnBrk="1" hangingPunct="1">
              <a:lnSpc>
                <a:spcPct val="90000"/>
              </a:lnSpc>
              <a:spcBef>
                <a:spcPct val="20000"/>
              </a:spcBef>
              <a:buSzPct val="85000"/>
            </a:pPr>
            <a:endParaRPr lang="en-US" sz="3200">
              <a:latin typeface="Times New Roman" pitchFamily="18" charset="0"/>
            </a:endParaRPr>
          </a:p>
          <a:p>
            <a:pPr marL="669925" lvl="1" indent="-325438" eaLnBrk="1" hangingPunct="1">
              <a:lnSpc>
                <a:spcPct val="90000"/>
              </a:lnSpc>
              <a:spcBef>
                <a:spcPct val="20000"/>
              </a:spcBef>
              <a:buClr>
                <a:schemeClr val="bg2"/>
              </a:buClr>
              <a:buFont typeface="Monotype Sorts" pitchFamily="2" charset="2"/>
              <a:buChar char="q"/>
            </a:pPr>
            <a:r>
              <a:rPr lang="en-US" sz="2400">
                <a:latin typeface="Times New Roman" pitchFamily="18" charset="0"/>
              </a:rPr>
              <a:t>Goal is to complete the education and training necessary for independent practice of clinical neuropsychology (CN)</a:t>
            </a:r>
          </a:p>
          <a:p>
            <a:pPr marL="669925" lvl="1" indent="-325438" eaLnBrk="1" hangingPunct="1">
              <a:lnSpc>
                <a:spcPct val="90000"/>
              </a:lnSpc>
              <a:spcBef>
                <a:spcPct val="20000"/>
              </a:spcBef>
              <a:buClr>
                <a:schemeClr val="bg2"/>
              </a:buClr>
              <a:buFont typeface="Monotype Sorts" pitchFamily="2" charset="2"/>
              <a:buChar char="q"/>
            </a:pPr>
            <a:r>
              <a:rPr lang="en-US" sz="2400">
                <a:latin typeface="Times New Roman" pitchFamily="18" charset="0"/>
              </a:rPr>
              <a:t>Residency is a REQUIRED component in specialty education in CN</a:t>
            </a:r>
          </a:p>
          <a:p>
            <a:pPr marL="669925" lvl="1" indent="-325438" eaLnBrk="1" hangingPunct="1">
              <a:lnSpc>
                <a:spcPct val="90000"/>
              </a:lnSpc>
              <a:spcBef>
                <a:spcPct val="20000"/>
              </a:spcBef>
              <a:buClr>
                <a:schemeClr val="bg2"/>
              </a:buClr>
              <a:buFont typeface="Monotype Sorts" pitchFamily="2" charset="2"/>
              <a:buChar char="q"/>
            </a:pPr>
            <a:r>
              <a:rPr lang="en-US" sz="2400">
                <a:latin typeface="Times New Roman" pitchFamily="18" charset="0"/>
              </a:rPr>
              <a:t>The equivalent of 2 years of full-time education and training</a:t>
            </a:r>
          </a:p>
          <a:p>
            <a:pPr marL="669925" lvl="1" indent="-325438" eaLnBrk="1" hangingPunct="1">
              <a:lnSpc>
                <a:spcPct val="90000"/>
              </a:lnSpc>
              <a:spcBef>
                <a:spcPct val="20000"/>
              </a:spcBef>
              <a:buClr>
                <a:schemeClr val="bg2"/>
              </a:buClr>
              <a:buFont typeface="Monotype Sorts" pitchFamily="2" charset="2"/>
              <a:buChar char="q"/>
            </a:pPr>
            <a:r>
              <a:rPr lang="en-US" sz="2400">
                <a:latin typeface="Times New Roman" pitchFamily="18" charset="0"/>
              </a:rPr>
              <a:t>Residency MUST occur on at least a half-time basis</a:t>
            </a:r>
          </a:p>
          <a:p>
            <a:pPr marL="669925" lvl="1" indent="-325438" eaLnBrk="1" hangingPunct="1">
              <a:lnSpc>
                <a:spcPct val="90000"/>
              </a:lnSpc>
              <a:spcBef>
                <a:spcPct val="20000"/>
              </a:spcBef>
              <a:buClr>
                <a:schemeClr val="bg2"/>
              </a:buClr>
              <a:buFont typeface="Monotype Sorts" pitchFamily="2" charset="2"/>
              <a:buChar char="q"/>
            </a:pPr>
            <a:r>
              <a:rPr lang="en-US" sz="2400">
                <a:latin typeface="Times New Roman" pitchFamily="18" charset="0"/>
              </a:rPr>
              <a:t>ENTRY criteria: </a:t>
            </a:r>
          </a:p>
          <a:p>
            <a:pPr marL="1022350" lvl="2" indent="-350838" eaLnBrk="1" hangingPunct="1">
              <a:lnSpc>
                <a:spcPct val="90000"/>
              </a:lnSpc>
              <a:spcBef>
                <a:spcPct val="20000"/>
              </a:spcBef>
              <a:buSzPct val="70000"/>
              <a:buFont typeface="Wingdings" pitchFamily="2" charset="2"/>
              <a:buChar char="n"/>
            </a:pPr>
            <a:r>
              <a:rPr lang="en-US" sz="2000">
                <a:latin typeface="Times New Roman" pitchFamily="18" charset="0"/>
              </a:rPr>
              <a:t>1. Entrance SHOULD be based upon  completion an APA/CPA- accredited doctoral program. </a:t>
            </a:r>
          </a:p>
          <a:p>
            <a:pPr marL="1022350" lvl="2" indent="-350838" eaLnBrk="1" hangingPunct="1">
              <a:lnSpc>
                <a:spcPct val="90000"/>
              </a:lnSpc>
              <a:spcBef>
                <a:spcPct val="20000"/>
              </a:spcBef>
              <a:buSzPct val="70000"/>
              <a:buFont typeface="Wingdings" pitchFamily="2" charset="2"/>
              <a:buChar char="n"/>
            </a:pPr>
            <a:r>
              <a:rPr lang="en-US" sz="2000">
                <a:latin typeface="Times New Roman" pitchFamily="18" charset="0"/>
              </a:rPr>
              <a:t>2. Residents WILL have successfully completed an APA/CPA- accredited internship which includes SOME training in CN.</a:t>
            </a:r>
          </a:p>
        </p:txBody>
      </p:sp>
      <p:sp>
        <p:nvSpPr>
          <p:cNvPr id="66563" name="Text Box 3"/>
          <p:cNvSpPr txBox="1">
            <a:spLocks noChangeArrowheads="1"/>
          </p:cNvSpPr>
          <p:nvPr/>
        </p:nvSpPr>
        <p:spPr bwMode="auto">
          <a:xfrm>
            <a:off x="1233488" y="382588"/>
            <a:ext cx="7378700" cy="1190625"/>
          </a:xfrm>
          <a:prstGeom prst="rect">
            <a:avLst/>
          </a:prstGeom>
          <a:noFill/>
          <a:ln w="9525">
            <a:noFill/>
            <a:miter lim="800000"/>
            <a:headEnd/>
            <a:tailEnd/>
          </a:ln>
          <a:effectLst/>
        </p:spPr>
        <p:txBody>
          <a:bodyPr>
            <a:spAutoFit/>
          </a:bodyPr>
          <a:lstStyle/>
          <a:p>
            <a:pPr eaLnBrk="1" hangingPunct="1">
              <a:spcBef>
                <a:spcPct val="50000"/>
              </a:spcBef>
            </a:pPr>
            <a:r>
              <a:rPr lang="en-US" sz="3600">
                <a:latin typeface="Times New Roman" pitchFamily="18" charset="0"/>
              </a:rPr>
              <a:t>Houston Conference guidelines for postdoctoral training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579438" y="1373188"/>
            <a:ext cx="8102600" cy="4441825"/>
          </a:xfrm>
          <a:prstGeom prst="rect">
            <a:avLst/>
          </a:prstGeom>
          <a:noFill/>
          <a:ln w="9525">
            <a:noFill/>
            <a:miter lim="800000"/>
            <a:headEnd/>
            <a:tailEnd/>
          </a:ln>
          <a:effectLst/>
        </p:spPr>
        <p:txBody>
          <a:bodyPr/>
          <a:lstStyle/>
          <a:p>
            <a:pPr marL="338138" indent="-338138" eaLnBrk="1" hangingPunct="1">
              <a:lnSpc>
                <a:spcPct val="90000"/>
              </a:lnSpc>
              <a:spcBef>
                <a:spcPct val="20000"/>
              </a:spcBef>
              <a:buSzPct val="85000"/>
              <a:tabLst>
                <a:tab pos="1079500" algn="l"/>
              </a:tabLst>
            </a:pPr>
            <a:endParaRPr lang="en-US" sz="3300">
              <a:latin typeface="Times New Roman" pitchFamily="18" charset="0"/>
            </a:endParaRP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EXIT criteria:  </a:t>
            </a: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1. Faculty includes a board-certified clinical 	neuropsychologist and other psychologists.</a:t>
            </a: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2.	Training at a fixed site or affiliated local sites with 	primarily on-site supervision.</a:t>
            </a: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3.	Access to clinical services and training in medical 	specialties and allied professions.</a:t>
            </a: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4.	Interactions with residents in medical and allied 	specialties.</a:t>
            </a: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5. Eligibility for state or provincial licensure for 	independent practice. </a:t>
            </a:r>
          </a:p>
          <a:p>
            <a:pPr marL="804863" lvl="1" indent="-352425" eaLnBrk="1" hangingPunct="1">
              <a:lnSpc>
                <a:spcPct val="90000"/>
              </a:lnSpc>
              <a:spcBef>
                <a:spcPct val="20000"/>
              </a:spcBef>
              <a:buClr>
                <a:schemeClr val="bg2"/>
              </a:buClr>
              <a:buFont typeface="Monotype Sorts" pitchFamily="2" charset="2"/>
              <a:buChar char="q"/>
              <a:tabLst>
                <a:tab pos="1079500" algn="l"/>
              </a:tabLst>
            </a:pPr>
            <a:r>
              <a:rPr lang="en-US" sz="2400">
                <a:latin typeface="Times New Roman" pitchFamily="18" charset="0"/>
              </a:rPr>
              <a:t>6.	Eligibility for board certification by ABCN. </a:t>
            </a:r>
          </a:p>
        </p:txBody>
      </p:sp>
      <p:sp>
        <p:nvSpPr>
          <p:cNvPr id="67587" name="Text Box 3"/>
          <p:cNvSpPr txBox="1">
            <a:spLocks noChangeArrowheads="1"/>
          </p:cNvSpPr>
          <p:nvPr/>
        </p:nvSpPr>
        <p:spPr bwMode="auto">
          <a:xfrm>
            <a:off x="1233488" y="382588"/>
            <a:ext cx="7378700" cy="2014537"/>
          </a:xfrm>
          <a:prstGeom prst="rect">
            <a:avLst/>
          </a:prstGeom>
          <a:noFill/>
          <a:ln w="9525">
            <a:noFill/>
            <a:miter lim="800000"/>
            <a:headEnd/>
            <a:tailEnd/>
          </a:ln>
          <a:effectLst/>
        </p:spPr>
        <p:txBody>
          <a:bodyPr>
            <a:spAutoFit/>
          </a:bodyPr>
          <a:lstStyle/>
          <a:p>
            <a:pPr eaLnBrk="1" hangingPunct="1">
              <a:spcBef>
                <a:spcPct val="50000"/>
              </a:spcBef>
            </a:pPr>
            <a:r>
              <a:rPr lang="en-US" sz="3600">
                <a:latin typeface="Times New Roman" pitchFamily="18" charset="0"/>
              </a:rPr>
              <a:t>Houston Conference guidelines for postdoctoral training</a:t>
            </a:r>
          </a:p>
          <a:p>
            <a:pPr eaLnBrk="1" hangingPunct="1">
              <a:spcBef>
                <a:spcPct val="50000"/>
              </a:spcBef>
            </a:pPr>
            <a:endParaRPr lang="en-US" sz="3600">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233488" y="277813"/>
            <a:ext cx="7453312" cy="1139825"/>
          </a:xfrm>
          <a:prstGeom prst="rect">
            <a:avLst/>
          </a:prstGeom>
          <a:noFill/>
          <a:ln w="9525">
            <a:noFill/>
            <a:miter lim="800000"/>
            <a:headEnd/>
            <a:tailEnd/>
          </a:ln>
          <a:effectLst/>
        </p:spPr>
        <p:txBody>
          <a:bodyPr/>
          <a:lstStyle/>
          <a:p>
            <a:pPr eaLnBrk="1" hangingPunct="1"/>
            <a:r>
              <a:rPr lang="en-US" sz="3800" b="1">
                <a:solidFill>
                  <a:schemeClr val="tx2"/>
                </a:solidFill>
                <a:latin typeface="Times New Roman" pitchFamily="18" charset="0"/>
              </a:rPr>
              <a:t>Preparing for application to postdoctoral programs</a:t>
            </a:r>
          </a:p>
        </p:txBody>
      </p:sp>
      <p:sp>
        <p:nvSpPr>
          <p:cNvPr id="68611" name="Rectangle 3"/>
          <p:cNvSpPr>
            <a:spLocks noChangeArrowheads="1"/>
          </p:cNvSpPr>
          <p:nvPr/>
        </p:nvSpPr>
        <p:spPr bwMode="auto">
          <a:xfrm>
            <a:off x="1041400" y="1749425"/>
            <a:ext cx="7645400" cy="4827588"/>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en-US" sz="3200">
                <a:latin typeface="Times New Roman" pitchFamily="18" charset="0"/>
              </a:rPr>
              <a:t>Doctorate in clinical/counseling/school</a:t>
            </a:r>
          </a:p>
          <a:p>
            <a:pPr marL="342900" indent="-342900" eaLnBrk="1" hangingPunct="1">
              <a:spcBef>
                <a:spcPct val="20000"/>
              </a:spcBef>
              <a:buSzPct val="85000"/>
              <a:buFontTx/>
              <a:buBlip>
                <a:blip r:embed="rId2"/>
              </a:buBlip>
            </a:pPr>
            <a:r>
              <a:rPr lang="en-US" sz="3200">
                <a:latin typeface="Times New Roman" pitchFamily="18" charset="0"/>
              </a:rPr>
              <a:t>APA/CPA accreditation of doctoral program and internship</a:t>
            </a:r>
          </a:p>
          <a:p>
            <a:pPr marL="342900" indent="-342900" eaLnBrk="1" hangingPunct="1">
              <a:spcBef>
                <a:spcPct val="20000"/>
              </a:spcBef>
              <a:buSzPct val="85000"/>
              <a:buFontTx/>
              <a:buBlip>
                <a:blip r:embed="rId2"/>
              </a:buBlip>
            </a:pPr>
            <a:r>
              <a:rPr lang="en-US" sz="3200">
                <a:latin typeface="Times New Roman" pitchFamily="18" charset="0"/>
              </a:rPr>
              <a:t>Neuropsychology background through practica, employment, coursework, and/or research</a:t>
            </a:r>
          </a:p>
          <a:p>
            <a:pPr marL="342900" indent="-342900" eaLnBrk="1" hangingPunct="1">
              <a:spcBef>
                <a:spcPct val="20000"/>
              </a:spcBef>
              <a:buSzPct val="85000"/>
              <a:buFontTx/>
              <a:buBlip>
                <a:blip r:embed="rId2"/>
              </a:buBlip>
            </a:pPr>
            <a:r>
              <a:rPr lang="en-US" sz="3200">
                <a:latin typeface="Times New Roman" pitchFamily="18" charset="0"/>
              </a:rPr>
              <a:t>If no exposure available in doctoral program, supplement with additional supervised practicum, employment, etc.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233488" y="277813"/>
            <a:ext cx="7453312" cy="1139825"/>
          </a:xfrm>
          <a:prstGeom prst="rect">
            <a:avLst/>
          </a:prstGeom>
          <a:noFill/>
          <a:ln w="9525">
            <a:noFill/>
            <a:miter lim="800000"/>
            <a:headEnd/>
            <a:tailEnd/>
          </a:ln>
          <a:effectLst/>
        </p:spPr>
        <p:txBody>
          <a:bodyPr/>
          <a:lstStyle/>
          <a:p>
            <a:pPr eaLnBrk="1" hangingPunct="1"/>
            <a:r>
              <a:rPr lang="en-US" sz="3800" b="1">
                <a:solidFill>
                  <a:schemeClr val="tx2"/>
                </a:solidFill>
                <a:latin typeface="Times New Roman" pitchFamily="18" charset="0"/>
              </a:rPr>
              <a:t>Preparing for application to postdoctoral programs</a:t>
            </a:r>
          </a:p>
        </p:txBody>
      </p:sp>
      <p:sp>
        <p:nvSpPr>
          <p:cNvPr id="69635" name="Rectangle 3"/>
          <p:cNvSpPr>
            <a:spLocks noChangeArrowheads="1"/>
          </p:cNvSpPr>
          <p:nvPr/>
        </p:nvSpPr>
        <p:spPr bwMode="auto">
          <a:xfrm>
            <a:off x="1041400" y="1706563"/>
            <a:ext cx="7645400" cy="4849812"/>
          </a:xfrm>
          <a:prstGeom prst="rect">
            <a:avLst/>
          </a:prstGeom>
          <a:noFill/>
          <a:ln w="9525">
            <a:noFill/>
            <a:miter lim="800000"/>
            <a:headEnd/>
            <a:tailEnd/>
          </a:ln>
          <a:effectLst/>
        </p:spPr>
        <p:txBody>
          <a:bodyPr/>
          <a:lstStyle/>
          <a:p>
            <a:pPr marL="342900" indent="-342900" eaLnBrk="1" hangingPunct="1">
              <a:lnSpc>
                <a:spcPct val="90000"/>
              </a:lnSpc>
              <a:spcBef>
                <a:spcPct val="20000"/>
              </a:spcBef>
              <a:buSzPct val="85000"/>
              <a:buFontTx/>
              <a:buBlip>
                <a:blip r:embed="rId2"/>
              </a:buBlip>
            </a:pPr>
            <a:r>
              <a:rPr lang="en-US" sz="3000">
                <a:latin typeface="Times New Roman" pitchFamily="18" charset="0"/>
              </a:rPr>
              <a:t>Involvement in specialty organizations (e.g., APA Div 40, INS, NAN)  </a:t>
            </a:r>
          </a:p>
          <a:p>
            <a:pPr marL="342900" indent="-342900" eaLnBrk="1" hangingPunct="1">
              <a:lnSpc>
                <a:spcPct val="90000"/>
              </a:lnSpc>
              <a:spcBef>
                <a:spcPct val="20000"/>
              </a:spcBef>
              <a:buSzPct val="85000"/>
              <a:buFontTx/>
              <a:buBlip>
                <a:blip r:embed="rId2"/>
              </a:buBlip>
            </a:pPr>
            <a:r>
              <a:rPr lang="en-US" sz="3000">
                <a:latin typeface="Times New Roman" pitchFamily="18" charset="0"/>
              </a:rPr>
              <a:t>Need to complete dissertation by start date of residency</a:t>
            </a:r>
          </a:p>
          <a:p>
            <a:pPr marL="342900" indent="-342900" eaLnBrk="1" hangingPunct="1">
              <a:lnSpc>
                <a:spcPct val="90000"/>
              </a:lnSpc>
              <a:spcBef>
                <a:spcPct val="20000"/>
              </a:spcBef>
              <a:buSzPct val="85000"/>
              <a:buFontTx/>
              <a:buBlip>
                <a:blip r:embed="rId2"/>
              </a:buBlip>
            </a:pPr>
            <a:r>
              <a:rPr lang="en-US" sz="3000">
                <a:latin typeface="Times New Roman" pitchFamily="18" charset="0"/>
              </a:rPr>
              <a:t>Use internship to round out general clinical competencies</a:t>
            </a:r>
          </a:p>
          <a:p>
            <a:pPr marL="342900" indent="-342900" eaLnBrk="1" hangingPunct="1">
              <a:lnSpc>
                <a:spcPct val="90000"/>
              </a:lnSpc>
              <a:spcBef>
                <a:spcPct val="20000"/>
              </a:spcBef>
              <a:buSzPct val="85000"/>
              <a:buFontTx/>
              <a:buBlip>
                <a:blip r:embed="rId2"/>
              </a:buBlip>
            </a:pPr>
            <a:r>
              <a:rPr lang="en-US" sz="3000">
                <a:latin typeface="Times New Roman" pitchFamily="18" charset="0"/>
              </a:rPr>
              <a:t>Neuropsychology internship is not necessary and not always helpful</a:t>
            </a:r>
          </a:p>
          <a:p>
            <a:pPr marL="342900" indent="-342900" eaLnBrk="1" hangingPunct="1">
              <a:lnSpc>
                <a:spcPct val="90000"/>
              </a:lnSpc>
              <a:spcBef>
                <a:spcPct val="20000"/>
              </a:spcBef>
              <a:buSzPct val="85000"/>
              <a:buFontTx/>
              <a:buBlip>
                <a:blip r:embed="rId2"/>
              </a:buBlip>
            </a:pPr>
            <a:r>
              <a:rPr lang="en-US" sz="3000">
                <a:latin typeface="Times New Roman" pitchFamily="18" charset="0"/>
              </a:rPr>
              <a:t>Plan applications with advisor or mentor</a:t>
            </a:r>
          </a:p>
          <a:p>
            <a:pPr marL="342900" indent="-342900" eaLnBrk="1" hangingPunct="1">
              <a:lnSpc>
                <a:spcPct val="90000"/>
              </a:lnSpc>
              <a:spcBef>
                <a:spcPct val="20000"/>
              </a:spcBef>
              <a:buSzPct val="85000"/>
            </a:pPr>
            <a:endParaRPr lang="en-US" sz="2800">
              <a:latin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233488" y="277813"/>
            <a:ext cx="7910512" cy="1139825"/>
          </a:xfrm>
          <a:prstGeom prst="rect">
            <a:avLst/>
          </a:prstGeom>
          <a:noFill/>
          <a:ln w="9525">
            <a:noFill/>
            <a:miter lim="800000"/>
            <a:headEnd/>
            <a:tailEnd/>
          </a:ln>
          <a:effectLst/>
        </p:spPr>
        <p:txBody>
          <a:bodyPr/>
          <a:lstStyle/>
          <a:p>
            <a:pPr eaLnBrk="1" hangingPunct="1"/>
            <a:r>
              <a:rPr lang="en-US" sz="4000" b="1">
                <a:solidFill>
                  <a:schemeClr val="tx2"/>
                </a:solidFill>
                <a:latin typeface="Times New Roman" pitchFamily="18" charset="0"/>
              </a:rPr>
              <a:t>How to judge program quality</a:t>
            </a:r>
          </a:p>
        </p:txBody>
      </p:sp>
      <p:sp>
        <p:nvSpPr>
          <p:cNvPr id="70659" name="Rectangle 3"/>
          <p:cNvSpPr>
            <a:spLocks noChangeArrowheads="1"/>
          </p:cNvSpPr>
          <p:nvPr/>
        </p:nvSpPr>
        <p:spPr bwMode="auto">
          <a:xfrm>
            <a:off x="985838" y="1733550"/>
            <a:ext cx="7650162" cy="4765675"/>
          </a:xfrm>
          <a:prstGeom prst="rect">
            <a:avLst/>
          </a:prstGeom>
          <a:noFill/>
          <a:ln w="9525">
            <a:noFill/>
            <a:miter lim="800000"/>
            <a:headEnd/>
            <a:tailEnd/>
          </a:ln>
          <a:effectLst/>
        </p:spPr>
        <p:txBody>
          <a:bodyPr/>
          <a:lstStyle/>
          <a:p>
            <a:pPr marL="342900" indent="-342900" eaLnBrk="1" hangingPunct="1">
              <a:lnSpc>
                <a:spcPct val="90000"/>
              </a:lnSpc>
              <a:spcBef>
                <a:spcPct val="20000"/>
              </a:spcBef>
              <a:buSzPct val="85000"/>
              <a:buFontTx/>
              <a:buBlip>
                <a:blip r:embed="rId2"/>
              </a:buBlip>
            </a:pPr>
            <a:r>
              <a:rPr lang="en-US" sz="3200">
                <a:latin typeface="Times New Roman" pitchFamily="18" charset="0"/>
              </a:rPr>
              <a:t>Meets Houston conference guidelines</a:t>
            </a:r>
          </a:p>
          <a:p>
            <a:pPr marL="342900" indent="-342900" eaLnBrk="1" hangingPunct="1">
              <a:lnSpc>
                <a:spcPct val="90000"/>
              </a:lnSpc>
              <a:spcBef>
                <a:spcPct val="20000"/>
              </a:spcBef>
              <a:buSzPct val="85000"/>
            </a:pPr>
            <a:endParaRPr lang="en-US" sz="3200">
              <a:latin typeface="Times New Roman" pitchFamily="18" charset="0"/>
            </a:endParaRPr>
          </a:p>
          <a:p>
            <a:pPr marL="342900" indent="-342900" eaLnBrk="1" hangingPunct="1">
              <a:lnSpc>
                <a:spcPct val="90000"/>
              </a:lnSpc>
              <a:spcBef>
                <a:spcPct val="20000"/>
              </a:spcBef>
              <a:buSzPct val="85000"/>
              <a:buFontTx/>
              <a:buBlip>
                <a:blip r:embed="rId2"/>
              </a:buBlip>
            </a:pPr>
            <a:r>
              <a:rPr lang="en-US" sz="3200">
                <a:latin typeface="Times New Roman" pitchFamily="18" charset="0"/>
              </a:rPr>
              <a:t>Offers a variety of clinical experience</a:t>
            </a:r>
          </a:p>
          <a:p>
            <a:pPr marL="342900" indent="-342900" eaLnBrk="1" hangingPunct="1">
              <a:lnSpc>
                <a:spcPct val="90000"/>
              </a:lnSpc>
              <a:spcBef>
                <a:spcPct val="20000"/>
              </a:spcBef>
              <a:buSzPct val="85000"/>
              <a:buFontTx/>
              <a:buBlip>
                <a:blip r:embed="rId2"/>
              </a:buBlip>
            </a:pPr>
            <a:endParaRPr lang="en-US" sz="3200">
              <a:latin typeface="Times New Roman" pitchFamily="18" charset="0"/>
            </a:endParaRPr>
          </a:p>
          <a:p>
            <a:pPr marL="342900" indent="-342900" eaLnBrk="1" hangingPunct="1">
              <a:lnSpc>
                <a:spcPct val="90000"/>
              </a:lnSpc>
              <a:spcBef>
                <a:spcPct val="20000"/>
              </a:spcBef>
              <a:buSzPct val="85000"/>
              <a:buFontTx/>
              <a:buBlip>
                <a:blip r:embed="rId2"/>
              </a:buBlip>
            </a:pPr>
            <a:r>
              <a:rPr lang="en-US" sz="3200">
                <a:latin typeface="Times New Roman" pitchFamily="18" charset="0"/>
              </a:rPr>
              <a:t>Quality supervision and fair evaluation</a:t>
            </a:r>
          </a:p>
          <a:p>
            <a:pPr marL="342900" indent="-342900" eaLnBrk="1" hangingPunct="1">
              <a:lnSpc>
                <a:spcPct val="90000"/>
              </a:lnSpc>
              <a:spcBef>
                <a:spcPct val="20000"/>
              </a:spcBef>
              <a:buSzPct val="85000"/>
            </a:pPr>
            <a:endParaRPr lang="en-US" sz="3200">
              <a:latin typeface="Times New Roman" pitchFamily="18" charset="0"/>
            </a:endParaRPr>
          </a:p>
          <a:p>
            <a:pPr marL="342900" indent="-342900" eaLnBrk="1" hangingPunct="1">
              <a:lnSpc>
                <a:spcPct val="90000"/>
              </a:lnSpc>
              <a:spcBef>
                <a:spcPct val="20000"/>
              </a:spcBef>
              <a:buSzPct val="85000"/>
              <a:buFontTx/>
              <a:buBlip>
                <a:blip r:embed="rId2"/>
              </a:buBlip>
            </a:pPr>
            <a:r>
              <a:rPr lang="en-US" sz="3200">
                <a:latin typeface="Times New Roman" pitchFamily="18" charset="0"/>
              </a:rPr>
              <a:t>Opportunities for education and research</a:t>
            </a:r>
          </a:p>
          <a:p>
            <a:pPr marL="342900" indent="-342900" eaLnBrk="1" hangingPunct="1">
              <a:lnSpc>
                <a:spcPct val="90000"/>
              </a:lnSpc>
              <a:spcBef>
                <a:spcPct val="20000"/>
              </a:spcBef>
              <a:buSzPct val="85000"/>
            </a:pPr>
            <a:endParaRPr lang="en-US" sz="3200">
              <a:latin typeface="Times New Roman" pitchFamily="18" charset="0"/>
            </a:endParaRPr>
          </a:p>
          <a:p>
            <a:pPr marL="342900" indent="-342900" eaLnBrk="1" hangingPunct="1">
              <a:lnSpc>
                <a:spcPct val="90000"/>
              </a:lnSpc>
              <a:spcBef>
                <a:spcPct val="20000"/>
              </a:spcBef>
              <a:buSzPct val="85000"/>
              <a:buFontTx/>
              <a:buBlip>
                <a:blip r:embed="rId2"/>
              </a:buBlip>
            </a:pPr>
            <a:r>
              <a:rPr lang="en-US" sz="3200">
                <a:latin typeface="Times New Roman" pitchFamily="18" charset="0"/>
              </a:rPr>
              <a:t>Expected clinical productivity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1233488" y="341313"/>
            <a:ext cx="7453312" cy="1076325"/>
          </a:xfrm>
          <a:prstGeom prst="rect">
            <a:avLst/>
          </a:prstGeom>
          <a:noFill/>
          <a:ln w="9525">
            <a:noFill/>
            <a:miter lim="800000"/>
            <a:headEnd/>
            <a:tailEnd/>
          </a:ln>
          <a:effectLst/>
        </p:spPr>
        <p:txBody>
          <a:bodyPr/>
          <a:lstStyle/>
          <a:p>
            <a:pPr eaLnBrk="1" hangingPunct="1"/>
            <a:r>
              <a:rPr lang="en-US" sz="4000" b="1">
                <a:solidFill>
                  <a:schemeClr val="tx2"/>
                </a:solidFill>
                <a:latin typeface="Times New Roman" pitchFamily="18" charset="0"/>
              </a:rPr>
              <a:t>How to judge program quality</a:t>
            </a:r>
          </a:p>
        </p:txBody>
      </p:sp>
      <p:sp>
        <p:nvSpPr>
          <p:cNvPr id="71683" name="Rectangle 3"/>
          <p:cNvSpPr>
            <a:spLocks noChangeArrowheads="1"/>
          </p:cNvSpPr>
          <p:nvPr/>
        </p:nvSpPr>
        <p:spPr bwMode="auto">
          <a:xfrm>
            <a:off x="1041400" y="1939925"/>
            <a:ext cx="7650163" cy="4510088"/>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en-US" sz="3200">
                <a:latin typeface="Times New Roman" pitchFamily="18" charset="0"/>
              </a:rPr>
              <a:t>Evidence of staff expertise</a:t>
            </a:r>
          </a:p>
          <a:p>
            <a:pPr marL="342900" indent="-342900" eaLnBrk="1" hangingPunct="1">
              <a:spcBef>
                <a:spcPct val="20000"/>
              </a:spcBef>
              <a:buSzPct val="85000"/>
              <a:buFontTx/>
              <a:buBlip>
                <a:blip r:embed="rId2"/>
              </a:buBlip>
            </a:pPr>
            <a:endParaRPr lang="en-US" sz="3200">
              <a:latin typeface="Times New Roman" pitchFamily="18" charset="0"/>
            </a:endParaRPr>
          </a:p>
          <a:p>
            <a:pPr marL="342900" indent="-342900" eaLnBrk="1" hangingPunct="1">
              <a:spcBef>
                <a:spcPct val="20000"/>
              </a:spcBef>
              <a:buSzPct val="85000"/>
              <a:buFontTx/>
              <a:buBlip>
                <a:blip r:embed="rId2"/>
              </a:buBlip>
            </a:pPr>
            <a:r>
              <a:rPr lang="en-US" sz="3200">
                <a:latin typeface="Times New Roman" pitchFamily="18" charset="0"/>
              </a:rPr>
              <a:t>Adequate resources</a:t>
            </a:r>
          </a:p>
          <a:p>
            <a:pPr marL="342900" indent="-342900" eaLnBrk="1" hangingPunct="1">
              <a:spcBef>
                <a:spcPct val="20000"/>
              </a:spcBef>
              <a:buSzPct val="85000"/>
              <a:buFontTx/>
              <a:buBlip>
                <a:blip r:embed="rId2"/>
              </a:buBlip>
            </a:pPr>
            <a:endParaRPr lang="en-US" sz="3200">
              <a:latin typeface="Times New Roman" pitchFamily="18" charset="0"/>
            </a:endParaRPr>
          </a:p>
          <a:p>
            <a:pPr marL="342900" indent="-342900" eaLnBrk="1" hangingPunct="1">
              <a:spcBef>
                <a:spcPct val="20000"/>
              </a:spcBef>
              <a:buSzPct val="85000"/>
              <a:buFontTx/>
              <a:buBlip>
                <a:blip r:embed="rId2"/>
              </a:buBlip>
            </a:pPr>
            <a:r>
              <a:rPr lang="en-US" sz="3200">
                <a:latin typeface="Times New Roman" pitchFamily="18" charset="0"/>
              </a:rPr>
              <a:t>APA accreditation: potential advantage but not required at the postdoctoral level</a:t>
            </a:r>
          </a:p>
          <a:p>
            <a:pPr marL="342900" indent="-342900" eaLnBrk="1" hangingPunct="1">
              <a:spcBef>
                <a:spcPct val="20000"/>
              </a:spcBef>
              <a:buSzPct val="85000"/>
              <a:buFontTx/>
              <a:buBlip>
                <a:blip r:embed="rId2"/>
              </a:buBlip>
            </a:pPr>
            <a:endParaRPr lang="en-US" sz="3200">
              <a:latin typeface="Times New Roman" pitchFamily="18" charset="0"/>
            </a:endParaRPr>
          </a:p>
          <a:p>
            <a:pPr marL="342900" indent="-342900" eaLnBrk="1" hangingPunct="1">
              <a:spcBef>
                <a:spcPct val="20000"/>
              </a:spcBef>
              <a:buSzPct val="85000"/>
              <a:buFontTx/>
              <a:buBlip>
                <a:blip r:embed="rId2"/>
              </a:buBlip>
            </a:pPr>
            <a:r>
              <a:rPr lang="en-US" sz="3200">
                <a:latin typeface="Times New Roman" pitchFamily="18" charset="0"/>
              </a:rPr>
              <a:t>Outcomes of previous residents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b="1"/>
              <a:t>DEFINITION OF A CLINICAL </a:t>
            </a:r>
            <a:br>
              <a:rPr lang="en-US" sz="4000" b="1"/>
            </a:br>
            <a:r>
              <a:rPr lang="en-US" sz="4000" b="1"/>
              <a:t>NEUROPSYCHOLOGIST (1989)</a:t>
            </a:r>
          </a:p>
        </p:txBody>
      </p:sp>
      <p:sp>
        <p:nvSpPr>
          <p:cNvPr id="56323" name="Rectangle 3"/>
          <p:cNvSpPr>
            <a:spLocks noGrp="1" noChangeArrowheads="1"/>
          </p:cNvSpPr>
          <p:nvPr>
            <p:ph type="body" idx="1"/>
          </p:nvPr>
        </p:nvSpPr>
        <p:spPr>
          <a:xfrm>
            <a:off x="304800" y="1600200"/>
            <a:ext cx="8610600" cy="5029200"/>
          </a:xfrm>
        </p:spPr>
        <p:txBody>
          <a:bodyPr/>
          <a:lstStyle/>
          <a:p>
            <a:pPr>
              <a:lnSpc>
                <a:spcPct val="80000"/>
              </a:lnSpc>
            </a:pPr>
            <a:r>
              <a:rPr lang="en-US" sz="1800"/>
              <a:t>A professional psychologist who applies principles of assessment and intervention based upon the scientific study of human behavior as it relates to normal and abnormal functioning of the central nervous system. The Clinical Neuropsychologist is a doctoral-level psychology provider of diagnostic and intervention services who has demonstrated competence in the application of such principles for human welfare following: </a:t>
            </a:r>
          </a:p>
          <a:p>
            <a:pPr>
              <a:lnSpc>
                <a:spcPct val="80000"/>
              </a:lnSpc>
              <a:buFont typeface="Wingdings" pitchFamily="2" charset="2"/>
              <a:buNone/>
            </a:pPr>
            <a:endParaRPr lang="en-US" sz="1800"/>
          </a:p>
          <a:p>
            <a:pPr>
              <a:lnSpc>
                <a:spcPct val="80000"/>
              </a:lnSpc>
            </a:pPr>
            <a:r>
              <a:rPr lang="en-US" sz="1600" b="1"/>
              <a:t>A. Successful completion of systematic didactic and experiential training in neuropsychology and neuroscience at a regionally accredited university.</a:t>
            </a:r>
          </a:p>
          <a:p>
            <a:pPr>
              <a:lnSpc>
                <a:spcPct val="80000"/>
              </a:lnSpc>
              <a:buFont typeface="Wingdings" pitchFamily="2" charset="2"/>
              <a:buNone/>
            </a:pPr>
            <a:endParaRPr lang="en-US" sz="1600" b="1"/>
          </a:p>
          <a:p>
            <a:pPr>
              <a:lnSpc>
                <a:spcPct val="80000"/>
              </a:lnSpc>
            </a:pPr>
            <a:r>
              <a:rPr lang="en-US" sz="1600" b="1"/>
              <a:t>B. Two or more years of appropriate supervised training applying neuropsychological services in a clinical setting. </a:t>
            </a:r>
          </a:p>
          <a:p>
            <a:pPr>
              <a:lnSpc>
                <a:spcPct val="80000"/>
              </a:lnSpc>
            </a:pPr>
            <a:endParaRPr lang="en-US" sz="1600" b="1"/>
          </a:p>
          <a:p>
            <a:pPr>
              <a:lnSpc>
                <a:spcPct val="80000"/>
              </a:lnSpc>
            </a:pPr>
            <a:r>
              <a:rPr lang="en-US" sz="1600" b="1"/>
              <a:t>C. Licensing and certification to provide psychological services to the public by the laws of the state or province in which he or she practices.  </a:t>
            </a:r>
          </a:p>
          <a:p>
            <a:pPr>
              <a:lnSpc>
                <a:spcPct val="80000"/>
              </a:lnSpc>
            </a:pPr>
            <a:endParaRPr lang="en-US" sz="1600" b="1"/>
          </a:p>
          <a:p>
            <a:pPr>
              <a:lnSpc>
                <a:spcPct val="80000"/>
              </a:lnSpc>
            </a:pPr>
            <a:r>
              <a:rPr lang="en-US" sz="1600" b="1"/>
              <a:t>D. Review by one's peers as a test of these competencies.</a:t>
            </a:r>
          </a:p>
          <a:p>
            <a:pPr>
              <a:lnSpc>
                <a:spcPct val="80000"/>
              </a:lnSpc>
            </a:pPr>
            <a:endParaRPr lang="en-US" sz="1600" b="1"/>
          </a:p>
          <a:p>
            <a:pPr>
              <a:lnSpc>
                <a:spcPct val="80000"/>
              </a:lnSpc>
              <a:buFont typeface="Wingdings" pitchFamily="2" charset="2"/>
              <a:buNone/>
            </a:pPr>
            <a:r>
              <a:rPr lang="en-US" sz="1600"/>
              <a:t>		*Attainment of the ABCN/ABPP Diplomate in Clinical Neuropsychology is the 	clearest evidence of competence as a Clinical Neuropsychologist, assuring that all 	of these criteria have been met.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254125" y="277813"/>
            <a:ext cx="7432675" cy="1139825"/>
          </a:xfrm>
          <a:prstGeom prst="rect">
            <a:avLst/>
          </a:prstGeom>
          <a:noFill/>
          <a:ln w="9525">
            <a:noFill/>
            <a:miter lim="800000"/>
            <a:headEnd/>
            <a:tailEnd/>
          </a:ln>
          <a:effectLst/>
        </p:spPr>
        <p:txBody>
          <a:bodyPr/>
          <a:lstStyle/>
          <a:p>
            <a:pPr eaLnBrk="1" hangingPunct="1"/>
            <a:r>
              <a:rPr lang="en-US" sz="3800" b="1">
                <a:solidFill>
                  <a:schemeClr val="tx2"/>
                </a:solidFill>
                <a:latin typeface="Times New Roman" pitchFamily="18" charset="0"/>
              </a:rPr>
              <a:t>Applying to postdoctoral programs</a:t>
            </a:r>
          </a:p>
        </p:txBody>
      </p:sp>
      <p:sp>
        <p:nvSpPr>
          <p:cNvPr id="72707" name="Rectangle 3"/>
          <p:cNvSpPr>
            <a:spLocks noChangeArrowheads="1"/>
          </p:cNvSpPr>
          <p:nvPr/>
        </p:nvSpPr>
        <p:spPr bwMode="auto">
          <a:xfrm>
            <a:off x="1041400" y="1854200"/>
            <a:ext cx="7624763" cy="4305300"/>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en-US" sz="3600">
                <a:latin typeface="Times New Roman" pitchFamily="18" charset="0"/>
              </a:rPr>
              <a:t>Programs have different application procedures (but simpler than internship)</a:t>
            </a:r>
          </a:p>
          <a:p>
            <a:pPr marL="342900" indent="-342900" eaLnBrk="1" hangingPunct="1">
              <a:spcBef>
                <a:spcPct val="20000"/>
              </a:spcBef>
              <a:buSzPct val="85000"/>
              <a:buFontTx/>
              <a:buBlip>
                <a:blip r:embed="rId2"/>
              </a:buBlip>
            </a:pPr>
            <a:r>
              <a:rPr lang="en-US" sz="3600">
                <a:latin typeface="Times New Roman" pitchFamily="18" charset="0"/>
              </a:rPr>
              <a:t>List specific goals in cover letter</a:t>
            </a:r>
          </a:p>
          <a:p>
            <a:pPr marL="342900" indent="-342900" eaLnBrk="1" hangingPunct="1">
              <a:spcBef>
                <a:spcPct val="20000"/>
              </a:spcBef>
              <a:buSzPct val="85000"/>
              <a:buFontTx/>
              <a:buBlip>
                <a:blip r:embed="rId2"/>
              </a:buBlip>
            </a:pPr>
            <a:r>
              <a:rPr lang="en-US" sz="3600">
                <a:latin typeface="Times New Roman" pitchFamily="18" charset="0"/>
              </a:rPr>
              <a:t>Attend INS for interviews</a:t>
            </a:r>
          </a:p>
          <a:p>
            <a:pPr marL="342900" indent="-342900" eaLnBrk="1" hangingPunct="1">
              <a:spcBef>
                <a:spcPct val="20000"/>
              </a:spcBef>
              <a:buSzPct val="85000"/>
              <a:buFontTx/>
              <a:buBlip>
                <a:blip r:embed="rId2"/>
              </a:buBlip>
            </a:pPr>
            <a:r>
              <a:rPr lang="en-US" sz="3600">
                <a:latin typeface="Times New Roman" pitchFamily="18" charset="0"/>
              </a:rPr>
              <a:t>Speak with former/current trainees</a:t>
            </a:r>
          </a:p>
          <a:p>
            <a:pPr marL="342900" indent="-342900" eaLnBrk="1" hangingPunct="1">
              <a:spcBef>
                <a:spcPct val="20000"/>
              </a:spcBef>
              <a:buSzPct val="85000"/>
              <a:buFontTx/>
              <a:buBlip>
                <a:blip r:embed="rId2"/>
              </a:buBlip>
            </a:pPr>
            <a:r>
              <a:rPr lang="en-US" sz="3600">
                <a:latin typeface="Times New Roman" pitchFamily="18" charset="0"/>
              </a:rPr>
              <a:t>Apply to many programs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254125" y="406400"/>
            <a:ext cx="7432675" cy="947738"/>
          </a:xfrm>
          <a:prstGeom prst="rect">
            <a:avLst/>
          </a:prstGeom>
          <a:noFill/>
          <a:ln w="9525">
            <a:noFill/>
            <a:miter lim="800000"/>
            <a:headEnd/>
            <a:tailEnd/>
          </a:ln>
          <a:effectLst/>
        </p:spPr>
        <p:txBody>
          <a:bodyPr/>
          <a:lstStyle/>
          <a:p>
            <a:pPr eaLnBrk="1" hangingPunct="1"/>
            <a:r>
              <a:rPr lang="en-US" sz="4000" b="1">
                <a:solidFill>
                  <a:schemeClr val="tx2"/>
                </a:solidFill>
                <a:latin typeface="Times New Roman" pitchFamily="18" charset="0"/>
              </a:rPr>
              <a:t>APPCN membership criteria</a:t>
            </a:r>
          </a:p>
        </p:txBody>
      </p:sp>
      <p:sp>
        <p:nvSpPr>
          <p:cNvPr id="73731" name="Rectangle 3"/>
          <p:cNvSpPr>
            <a:spLocks noChangeArrowheads="1"/>
          </p:cNvSpPr>
          <p:nvPr/>
        </p:nvSpPr>
        <p:spPr bwMode="auto">
          <a:xfrm>
            <a:off x="1041400" y="2044700"/>
            <a:ext cx="8102600" cy="4446588"/>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en-US" sz="3400">
                <a:latin typeface="Times New Roman" pitchFamily="18" charset="0"/>
              </a:rPr>
              <a:t>Duration of 2 years of postdoctoral training, or equivalent on at least a half-time basis</a:t>
            </a:r>
          </a:p>
          <a:p>
            <a:pPr marL="342900" indent="-342900" eaLnBrk="1" hangingPunct="1">
              <a:spcBef>
                <a:spcPct val="20000"/>
              </a:spcBef>
              <a:buSzPct val="85000"/>
              <a:buFontTx/>
              <a:buBlip>
                <a:blip r:embed="rId2"/>
              </a:buBlip>
            </a:pPr>
            <a:r>
              <a:rPr lang="en-US" sz="3400">
                <a:latin typeface="Times New Roman" pitchFamily="18" charset="0"/>
              </a:rPr>
              <a:t>Activity at least 50% clinical, 10% didactics, and 10% research</a:t>
            </a:r>
          </a:p>
          <a:p>
            <a:pPr marL="342900" indent="-342900" eaLnBrk="1" hangingPunct="1">
              <a:spcBef>
                <a:spcPct val="20000"/>
              </a:spcBef>
              <a:buSzPct val="85000"/>
              <a:buFontTx/>
              <a:buBlip>
                <a:blip r:embed="rId2"/>
              </a:buBlip>
            </a:pPr>
            <a:r>
              <a:rPr lang="en-US" sz="3400">
                <a:latin typeface="Times New Roman" pitchFamily="18" charset="0"/>
              </a:rPr>
              <a:t>Program director is board-certified in clinical neuropsychology by ABCN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1233488" y="361950"/>
            <a:ext cx="7453312" cy="1055688"/>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timeline</a:t>
            </a:r>
          </a:p>
        </p:txBody>
      </p:sp>
      <p:grpSp>
        <p:nvGrpSpPr>
          <p:cNvPr id="74755" name="Group 3"/>
          <p:cNvGrpSpPr>
            <a:grpSpLocks/>
          </p:cNvGrpSpPr>
          <p:nvPr/>
        </p:nvGrpSpPr>
        <p:grpSpPr bwMode="auto">
          <a:xfrm>
            <a:off x="601663" y="1820863"/>
            <a:ext cx="7939087" cy="4530725"/>
            <a:chOff x="379" y="1147"/>
            <a:chExt cx="5001" cy="2854"/>
          </a:xfrm>
        </p:grpSpPr>
        <p:sp>
          <p:nvSpPr>
            <p:cNvPr id="74756" name="Text Box 4"/>
            <p:cNvSpPr txBox="1">
              <a:spLocks noChangeArrowheads="1"/>
            </p:cNvSpPr>
            <p:nvPr/>
          </p:nvSpPr>
          <p:spPr bwMode="auto">
            <a:xfrm>
              <a:off x="1771" y="1159"/>
              <a:ext cx="1248" cy="28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ahoma" pitchFamily="34" charset="0"/>
                </a:rPr>
                <a:t>Applicant</a:t>
              </a:r>
            </a:p>
          </p:txBody>
        </p:sp>
        <p:sp>
          <p:nvSpPr>
            <p:cNvPr id="74757" name="Text Box 5"/>
            <p:cNvSpPr txBox="1">
              <a:spLocks noChangeArrowheads="1"/>
            </p:cNvSpPr>
            <p:nvPr/>
          </p:nvSpPr>
          <p:spPr bwMode="auto">
            <a:xfrm>
              <a:off x="2887" y="1159"/>
              <a:ext cx="1248" cy="28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ahoma" pitchFamily="34" charset="0"/>
                </a:rPr>
                <a:t>Program</a:t>
              </a:r>
            </a:p>
          </p:txBody>
        </p:sp>
        <p:sp>
          <p:nvSpPr>
            <p:cNvPr id="74758" name="Text Box 6"/>
            <p:cNvSpPr txBox="1">
              <a:spLocks noChangeArrowheads="1"/>
            </p:cNvSpPr>
            <p:nvPr/>
          </p:nvSpPr>
          <p:spPr bwMode="auto">
            <a:xfrm>
              <a:off x="1786" y="1592"/>
              <a:ext cx="2326" cy="507"/>
            </a:xfrm>
            <a:prstGeom prst="rect">
              <a:avLst/>
            </a:prstGeom>
            <a:solidFill>
              <a:schemeClr val="bg1"/>
            </a:solidFill>
            <a:ln w="12700">
              <a:solidFill>
                <a:schemeClr val="tx1"/>
              </a:solidFill>
              <a:miter lim="800000"/>
              <a:headEnd/>
              <a:tailEnd/>
            </a:ln>
            <a:effectLst/>
          </p:spPr>
          <p:txBody>
            <a:bodyPr tIns="182880" bIns="182880">
              <a:spAutoFit/>
            </a:bodyPr>
            <a:lstStyle/>
            <a:p>
              <a:pPr algn="ctr" eaLnBrk="1" hangingPunct="1">
                <a:spcBef>
                  <a:spcPct val="50000"/>
                </a:spcBef>
              </a:pPr>
              <a:r>
                <a:rPr lang="en-US" sz="2800" b="1">
                  <a:latin typeface="Tahoma" pitchFamily="34" charset="0"/>
                </a:rPr>
                <a:t>Register with NMS</a:t>
              </a:r>
            </a:p>
          </p:txBody>
        </p:sp>
        <p:sp>
          <p:nvSpPr>
            <p:cNvPr id="74759" name="Text Box 7"/>
            <p:cNvSpPr txBox="1">
              <a:spLocks noChangeArrowheads="1"/>
            </p:cNvSpPr>
            <p:nvPr/>
          </p:nvSpPr>
          <p:spPr bwMode="auto">
            <a:xfrm>
              <a:off x="2349" y="2263"/>
              <a:ext cx="1200" cy="294"/>
            </a:xfrm>
            <a:prstGeom prst="rect">
              <a:avLst/>
            </a:prstGeom>
            <a:solidFill>
              <a:schemeClr val="bg1"/>
            </a:solidFill>
            <a:ln w="9525">
              <a:solidFill>
                <a:schemeClr val="tx1"/>
              </a:solidFill>
              <a:miter lim="800000"/>
              <a:headEnd/>
              <a:tailEnd/>
            </a:ln>
            <a:effectLst/>
          </p:spPr>
          <p:txBody>
            <a:bodyPr>
              <a:spAutoFit/>
            </a:bodyPr>
            <a:lstStyle/>
            <a:p>
              <a:pPr algn="ctr" eaLnBrk="1" hangingPunct="1">
                <a:spcBef>
                  <a:spcPct val="50000"/>
                </a:spcBef>
              </a:pPr>
              <a:r>
                <a:rPr lang="en-US" sz="2400" b="1">
                  <a:latin typeface="Tahoma" pitchFamily="34" charset="0"/>
                </a:rPr>
                <a:t>Interviews</a:t>
              </a:r>
            </a:p>
          </p:txBody>
        </p:sp>
        <p:sp>
          <p:nvSpPr>
            <p:cNvPr id="74760" name="Line 8"/>
            <p:cNvSpPr>
              <a:spLocks noChangeShapeType="1"/>
            </p:cNvSpPr>
            <p:nvPr/>
          </p:nvSpPr>
          <p:spPr bwMode="auto">
            <a:xfrm>
              <a:off x="2419" y="1411"/>
              <a:ext cx="0" cy="184"/>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1" name="Line 9"/>
            <p:cNvSpPr>
              <a:spLocks noChangeShapeType="1"/>
            </p:cNvSpPr>
            <p:nvPr/>
          </p:nvSpPr>
          <p:spPr bwMode="auto">
            <a:xfrm>
              <a:off x="3499" y="1411"/>
              <a:ext cx="0" cy="184"/>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2" name="Line 10"/>
            <p:cNvSpPr>
              <a:spLocks noChangeShapeType="1"/>
            </p:cNvSpPr>
            <p:nvPr/>
          </p:nvSpPr>
          <p:spPr bwMode="auto">
            <a:xfrm>
              <a:off x="3260" y="2107"/>
              <a:ext cx="1" cy="155"/>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3" name="Line 11"/>
            <p:cNvSpPr>
              <a:spLocks noChangeShapeType="1"/>
            </p:cNvSpPr>
            <p:nvPr/>
          </p:nvSpPr>
          <p:spPr bwMode="auto">
            <a:xfrm flipH="1">
              <a:off x="2622" y="2553"/>
              <a:ext cx="0" cy="186"/>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4" name="Line 12"/>
            <p:cNvSpPr>
              <a:spLocks noChangeShapeType="1"/>
            </p:cNvSpPr>
            <p:nvPr/>
          </p:nvSpPr>
          <p:spPr bwMode="auto">
            <a:xfrm>
              <a:off x="3261" y="2556"/>
              <a:ext cx="0" cy="183"/>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5" name="Text Box 13"/>
            <p:cNvSpPr txBox="1">
              <a:spLocks noChangeArrowheads="1"/>
            </p:cNvSpPr>
            <p:nvPr/>
          </p:nvSpPr>
          <p:spPr bwMode="auto">
            <a:xfrm>
              <a:off x="1977" y="2740"/>
              <a:ext cx="1949" cy="505"/>
            </a:xfrm>
            <a:prstGeom prst="rect">
              <a:avLst/>
            </a:prstGeom>
            <a:solidFill>
              <a:schemeClr val="bg1"/>
            </a:solidFill>
            <a:ln w="9525">
              <a:solidFill>
                <a:schemeClr val="tx1"/>
              </a:solidFill>
              <a:miter lim="800000"/>
              <a:headEnd/>
              <a:tailEnd/>
            </a:ln>
            <a:effectLst/>
          </p:spPr>
          <p:txBody>
            <a:bodyPr tIns="182880" bIns="182880">
              <a:spAutoFit/>
            </a:bodyPr>
            <a:lstStyle/>
            <a:p>
              <a:pPr algn="ctr" eaLnBrk="1" hangingPunct="1">
                <a:spcBef>
                  <a:spcPct val="50000"/>
                </a:spcBef>
              </a:pPr>
              <a:r>
                <a:rPr lang="en-US" sz="2800" b="1">
                  <a:latin typeface="Tahoma" pitchFamily="34" charset="0"/>
                </a:rPr>
                <a:t>Submit ranks</a:t>
              </a:r>
            </a:p>
          </p:txBody>
        </p:sp>
        <p:sp>
          <p:nvSpPr>
            <p:cNvPr id="74766" name="Text Box 14"/>
            <p:cNvSpPr txBox="1">
              <a:spLocks noChangeArrowheads="1"/>
            </p:cNvSpPr>
            <p:nvPr/>
          </p:nvSpPr>
          <p:spPr bwMode="auto">
            <a:xfrm>
              <a:off x="1958" y="3496"/>
              <a:ext cx="1968" cy="505"/>
            </a:xfrm>
            <a:prstGeom prst="rect">
              <a:avLst/>
            </a:prstGeom>
            <a:solidFill>
              <a:schemeClr val="bg1"/>
            </a:solidFill>
            <a:ln w="9525">
              <a:solidFill>
                <a:schemeClr val="tx1"/>
              </a:solidFill>
              <a:miter lim="800000"/>
              <a:headEnd/>
              <a:tailEnd/>
            </a:ln>
            <a:effectLst/>
          </p:spPr>
          <p:txBody>
            <a:bodyPr tIns="182880" bIns="182880">
              <a:spAutoFit/>
            </a:bodyPr>
            <a:lstStyle/>
            <a:p>
              <a:pPr algn="ctr" eaLnBrk="1" hangingPunct="1">
                <a:spcBef>
                  <a:spcPct val="50000"/>
                </a:spcBef>
              </a:pPr>
              <a:r>
                <a:rPr lang="en-US" sz="2800" b="1">
                  <a:latin typeface="Tahoma" pitchFamily="34" charset="0"/>
                </a:rPr>
                <a:t>Match</a:t>
              </a:r>
            </a:p>
          </p:txBody>
        </p:sp>
        <p:sp>
          <p:nvSpPr>
            <p:cNvPr id="74767" name="Text Box 15"/>
            <p:cNvSpPr txBox="1">
              <a:spLocks noChangeArrowheads="1"/>
            </p:cNvSpPr>
            <p:nvPr/>
          </p:nvSpPr>
          <p:spPr bwMode="auto">
            <a:xfrm>
              <a:off x="4269" y="3403"/>
              <a:ext cx="1111" cy="524"/>
            </a:xfrm>
            <a:prstGeom prst="rect">
              <a:avLst/>
            </a:prstGeom>
            <a:solidFill>
              <a:schemeClr val="bg1"/>
            </a:solidFill>
            <a:ln w="9525">
              <a:solidFill>
                <a:schemeClr val="tx1"/>
              </a:solidFill>
              <a:miter lim="800000"/>
              <a:headEnd/>
              <a:tailEnd/>
            </a:ln>
            <a:effectLst/>
          </p:spPr>
          <p:txBody>
            <a:bodyPr>
              <a:spAutoFit/>
            </a:bodyPr>
            <a:lstStyle/>
            <a:p>
              <a:pPr algn="ctr" eaLnBrk="1" hangingPunct="1">
                <a:spcBef>
                  <a:spcPct val="50000"/>
                </a:spcBef>
              </a:pPr>
              <a:r>
                <a:rPr lang="en-US" sz="2400" b="1">
                  <a:latin typeface="Tahoma" pitchFamily="34" charset="0"/>
                </a:rPr>
                <a:t>Clearing-house</a:t>
              </a:r>
            </a:p>
          </p:txBody>
        </p:sp>
        <p:sp>
          <p:nvSpPr>
            <p:cNvPr id="74768" name="Line 16"/>
            <p:cNvSpPr>
              <a:spLocks noChangeShapeType="1"/>
            </p:cNvSpPr>
            <p:nvPr/>
          </p:nvSpPr>
          <p:spPr bwMode="auto">
            <a:xfrm>
              <a:off x="3926" y="3666"/>
              <a:ext cx="336"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69" name="Line 17"/>
            <p:cNvSpPr>
              <a:spLocks noChangeShapeType="1"/>
            </p:cNvSpPr>
            <p:nvPr/>
          </p:nvSpPr>
          <p:spPr bwMode="auto">
            <a:xfrm>
              <a:off x="3926" y="3826"/>
              <a:ext cx="336"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70" name="Line 18"/>
            <p:cNvSpPr>
              <a:spLocks noChangeShapeType="1"/>
            </p:cNvSpPr>
            <p:nvPr/>
          </p:nvSpPr>
          <p:spPr bwMode="auto">
            <a:xfrm>
              <a:off x="2617" y="3245"/>
              <a:ext cx="0" cy="257"/>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71" name="Line 19"/>
            <p:cNvSpPr>
              <a:spLocks noChangeShapeType="1"/>
            </p:cNvSpPr>
            <p:nvPr/>
          </p:nvSpPr>
          <p:spPr bwMode="auto">
            <a:xfrm>
              <a:off x="3253" y="3245"/>
              <a:ext cx="0" cy="257"/>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72" name="Line 20"/>
            <p:cNvSpPr>
              <a:spLocks noChangeShapeType="1"/>
            </p:cNvSpPr>
            <p:nvPr/>
          </p:nvSpPr>
          <p:spPr bwMode="auto">
            <a:xfrm>
              <a:off x="2622" y="2101"/>
              <a:ext cx="0" cy="168"/>
            </a:xfrm>
            <a:prstGeom prst="line">
              <a:avLst/>
            </a:prstGeom>
            <a:noFill/>
            <a:ln w="9525">
              <a:solidFill>
                <a:schemeClr val="tx1"/>
              </a:solidFill>
              <a:miter lim="800000"/>
              <a:headEnd/>
              <a:tailEnd type="triangle" w="med" len="med"/>
            </a:ln>
            <a:effectLst/>
          </p:spPr>
          <p:txBody>
            <a:bodyPr wrap="none"/>
            <a:lstStyle/>
            <a:p>
              <a:endParaRPr lang="en-US"/>
            </a:p>
          </p:txBody>
        </p:sp>
        <p:sp>
          <p:nvSpPr>
            <p:cNvPr id="74773" name="Text Box 21"/>
            <p:cNvSpPr txBox="1">
              <a:spLocks noChangeArrowheads="1"/>
            </p:cNvSpPr>
            <p:nvPr/>
          </p:nvSpPr>
          <p:spPr bwMode="auto">
            <a:xfrm>
              <a:off x="379" y="1593"/>
              <a:ext cx="1392" cy="51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ahoma" pitchFamily="34" charset="0"/>
                </a:rPr>
                <a:t>mid-January 2008</a:t>
              </a:r>
            </a:p>
          </p:txBody>
        </p:sp>
        <p:sp>
          <p:nvSpPr>
            <p:cNvPr id="74774" name="Text Box 22"/>
            <p:cNvSpPr txBox="1">
              <a:spLocks noChangeArrowheads="1"/>
            </p:cNvSpPr>
            <p:nvPr/>
          </p:nvSpPr>
          <p:spPr bwMode="auto">
            <a:xfrm>
              <a:off x="621" y="2873"/>
              <a:ext cx="1110" cy="288"/>
            </a:xfrm>
            <a:prstGeom prst="rect">
              <a:avLst/>
            </a:prstGeom>
            <a:noFill/>
            <a:ln w="9525">
              <a:noFill/>
              <a:miter lim="800000"/>
              <a:headEnd/>
              <a:tailEnd/>
            </a:ln>
            <a:effectLst/>
          </p:spPr>
          <p:txBody>
            <a:bodyPr>
              <a:spAutoFit/>
            </a:bodyPr>
            <a:lstStyle/>
            <a:p>
              <a:pPr eaLnBrk="1" hangingPunct="1">
                <a:spcBef>
                  <a:spcPct val="50000"/>
                </a:spcBef>
              </a:pPr>
              <a:r>
                <a:rPr lang="en-US" sz="2400" b="1">
                  <a:latin typeface="Tahoma" pitchFamily="34" charset="0"/>
                </a:rPr>
                <a:t>2/29/08</a:t>
              </a:r>
            </a:p>
          </p:txBody>
        </p:sp>
        <p:sp>
          <p:nvSpPr>
            <p:cNvPr id="74775" name="Text Box 23"/>
            <p:cNvSpPr txBox="1">
              <a:spLocks noChangeArrowheads="1"/>
            </p:cNvSpPr>
            <p:nvPr/>
          </p:nvSpPr>
          <p:spPr bwMode="auto">
            <a:xfrm>
              <a:off x="621" y="3580"/>
              <a:ext cx="1083" cy="288"/>
            </a:xfrm>
            <a:prstGeom prst="rect">
              <a:avLst/>
            </a:prstGeom>
            <a:noFill/>
            <a:ln w="9525">
              <a:noFill/>
              <a:miter lim="800000"/>
              <a:headEnd/>
              <a:tailEnd/>
            </a:ln>
            <a:effectLst/>
          </p:spPr>
          <p:txBody>
            <a:bodyPr>
              <a:spAutoFit/>
            </a:bodyPr>
            <a:lstStyle/>
            <a:p>
              <a:pPr eaLnBrk="1" hangingPunct="1">
                <a:spcBef>
                  <a:spcPct val="50000"/>
                </a:spcBef>
              </a:pPr>
              <a:r>
                <a:rPr lang="en-US" sz="2400" b="1">
                  <a:latin typeface="Tahoma" pitchFamily="34" charset="0"/>
                </a:rPr>
                <a:t>3/10/08</a:t>
              </a:r>
            </a:p>
          </p:txBody>
        </p:sp>
        <p:sp>
          <p:nvSpPr>
            <p:cNvPr id="74776" name="Text Box 24"/>
            <p:cNvSpPr txBox="1">
              <a:spLocks noChangeArrowheads="1"/>
            </p:cNvSpPr>
            <p:nvPr/>
          </p:nvSpPr>
          <p:spPr bwMode="auto">
            <a:xfrm>
              <a:off x="621" y="1147"/>
              <a:ext cx="1032" cy="28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ahoma" pitchFamily="34" charset="0"/>
                </a:rPr>
                <a:t>Deadline</a:t>
              </a: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233488" y="393700"/>
            <a:ext cx="7453312" cy="949325"/>
          </a:xfrm>
          <a:prstGeom prst="rect">
            <a:avLst/>
          </a:prstGeom>
          <a:noFill/>
          <a:ln w="9525">
            <a:noFill/>
            <a:miter lim="800000"/>
            <a:headEnd/>
            <a:tailEnd/>
          </a:ln>
          <a:effectLst/>
        </p:spPr>
        <p:txBody>
          <a:bodyPr/>
          <a:lstStyle/>
          <a:p>
            <a:pPr eaLnBrk="1" hangingPunct="1"/>
            <a:r>
              <a:rPr lang="en-US" sz="3800" b="1">
                <a:solidFill>
                  <a:schemeClr val="tx2"/>
                </a:solidFill>
                <a:latin typeface="Times New Roman" pitchFamily="18" charset="0"/>
              </a:rPr>
              <a:t>National match: Basic procedures</a:t>
            </a:r>
          </a:p>
        </p:txBody>
      </p:sp>
      <p:sp>
        <p:nvSpPr>
          <p:cNvPr id="75779" name="Rectangle 3"/>
          <p:cNvSpPr>
            <a:spLocks noChangeArrowheads="1"/>
          </p:cNvSpPr>
          <p:nvPr/>
        </p:nvSpPr>
        <p:spPr bwMode="auto">
          <a:xfrm>
            <a:off x="1041400" y="1774825"/>
            <a:ext cx="8102600" cy="4675188"/>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en-US" sz="3000">
                <a:latin typeface="Times New Roman" pitchFamily="18" charset="0"/>
              </a:rPr>
              <a:t>Computerized matching process, run by NMS on behalf of APPCN</a:t>
            </a:r>
          </a:p>
          <a:p>
            <a:pPr marL="342900" indent="-342900" eaLnBrk="1" hangingPunct="1">
              <a:spcBef>
                <a:spcPct val="20000"/>
              </a:spcBef>
              <a:buSzPct val="85000"/>
              <a:buFontTx/>
              <a:buBlip>
                <a:blip r:embed="rId2"/>
              </a:buBlip>
            </a:pPr>
            <a:r>
              <a:rPr lang="en-US" sz="3000">
                <a:latin typeface="Times New Roman" pitchFamily="18" charset="0"/>
              </a:rPr>
              <a:t>All programs meeting Houston guidelines may participate</a:t>
            </a:r>
          </a:p>
          <a:p>
            <a:pPr marL="342900" indent="-342900" eaLnBrk="1" hangingPunct="1">
              <a:spcBef>
                <a:spcPct val="20000"/>
              </a:spcBef>
              <a:buSzPct val="85000"/>
              <a:buFontTx/>
              <a:buBlip>
                <a:blip r:embed="rId2"/>
              </a:buBlip>
            </a:pPr>
            <a:r>
              <a:rPr lang="en-US" sz="3000">
                <a:latin typeface="Times New Roman" pitchFamily="18" charset="0"/>
              </a:rPr>
              <a:t>Fees for applicants and programs</a:t>
            </a:r>
          </a:p>
          <a:p>
            <a:pPr marL="342900" indent="-342900" eaLnBrk="1" hangingPunct="1">
              <a:spcBef>
                <a:spcPct val="20000"/>
              </a:spcBef>
              <a:buSzPct val="85000"/>
              <a:buFontTx/>
              <a:buBlip>
                <a:blip r:embed="rId2"/>
              </a:buBlip>
            </a:pPr>
            <a:r>
              <a:rPr lang="en-US" sz="3000">
                <a:latin typeface="Times New Roman" pitchFamily="18" charset="0"/>
              </a:rPr>
              <a:t>Match assignments are based on applicants’ and programs’ rankings</a:t>
            </a:r>
          </a:p>
          <a:p>
            <a:pPr marL="342900" indent="-342900" eaLnBrk="1" hangingPunct="1">
              <a:spcBef>
                <a:spcPct val="20000"/>
              </a:spcBef>
              <a:buSzPct val="85000"/>
              <a:buFontTx/>
              <a:buBlip>
                <a:blip r:embed="rId2"/>
              </a:buBlip>
            </a:pPr>
            <a:r>
              <a:rPr lang="en-US" sz="3000">
                <a:latin typeface="Times New Roman" pitchFamily="18" charset="0"/>
              </a:rPr>
              <a:t>Match assignments are binding</a:t>
            </a:r>
          </a:p>
          <a:p>
            <a:pPr marL="342900" indent="-342900" eaLnBrk="1" hangingPunct="1">
              <a:spcBef>
                <a:spcPct val="20000"/>
              </a:spcBef>
              <a:buSzPct val="85000"/>
              <a:buFontTx/>
              <a:buBlip>
                <a:blip r:embed="rId2"/>
              </a:buBlip>
            </a:pPr>
            <a:r>
              <a:rPr lang="en-US" sz="3000">
                <a:latin typeface="Times New Roman" pitchFamily="18" charset="0"/>
              </a:rPr>
              <a:t>Clearinghouse available after match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233488" y="385763"/>
            <a:ext cx="7453312" cy="1031875"/>
          </a:xfrm>
          <a:prstGeom prst="rect">
            <a:avLst/>
          </a:prstGeom>
          <a:noFill/>
          <a:ln w="9525">
            <a:noFill/>
            <a:miter lim="800000"/>
            <a:headEnd/>
            <a:tailEnd/>
          </a:ln>
          <a:effectLst/>
        </p:spPr>
        <p:txBody>
          <a:bodyPr/>
          <a:lstStyle/>
          <a:p>
            <a:pPr eaLnBrk="1" hangingPunct="1"/>
            <a:r>
              <a:rPr lang="en-US" sz="3400" b="1">
                <a:solidFill>
                  <a:schemeClr val="tx2"/>
                </a:solidFill>
                <a:latin typeface="Times New Roman" pitchFamily="18" charset="0"/>
              </a:rPr>
              <a:t>National match: rules for participation</a:t>
            </a:r>
          </a:p>
        </p:txBody>
      </p:sp>
      <p:sp>
        <p:nvSpPr>
          <p:cNvPr id="76803" name="Rectangle 3"/>
          <p:cNvSpPr>
            <a:spLocks noChangeArrowheads="1"/>
          </p:cNvSpPr>
          <p:nvPr/>
        </p:nvSpPr>
        <p:spPr bwMode="auto">
          <a:xfrm>
            <a:off x="1041400" y="2073275"/>
            <a:ext cx="7607300" cy="4784725"/>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2"/>
              </a:buBlip>
            </a:pPr>
            <a:r>
              <a:rPr lang="en-US" sz="3200">
                <a:latin typeface="Times New Roman" pitchFamily="18" charset="0"/>
              </a:rPr>
              <a:t>Program can disclose only if the applicant is competitive and will be ranked</a:t>
            </a:r>
          </a:p>
          <a:p>
            <a:pPr marL="342900" indent="-342900" eaLnBrk="1" hangingPunct="1">
              <a:spcBef>
                <a:spcPct val="20000"/>
              </a:spcBef>
              <a:buSzPct val="85000"/>
            </a:pPr>
            <a:endParaRPr lang="en-US" sz="3200">
              <a:latin typeface="Times New Roman" pitchFamily="18" charset="0"/>
            </a:endParaRPr>
          </a:p>
          <a:p>
            <a:pPr marL="342900" indent="-342900" eaLnBrk="1" hangingPunct="1">
              <a:spcBef>
                <a:spcPct val="20000"/>
              </a:spcBef>
              <a:buSzPct val="85000"/>
              <a:buFontTx/>
              <a:buBlip>
                <a:blip r:embed="rId2"/>
              </a:buBlip>
            </a:pPr>
            <a:r>
              <a:rPr lang="en-US" sz="3200">
                <a:latin typeface="Times New Roman" pitchFamily="18" charset="0"/>
              </a:rPr>
              <a:t>Premature offers are not allowed</a:t>
            </a:r>
          </a:p>
          <a:p>
            <a:pPr marL="342900" indent="-342900" eaLnBrk="1" hangingPunct="1">
              <a:spcBef>
                <a:spcPct val="20000"/>
              </a:spcBef>
              <a:buSzPct val="85000"/>
            </a:pPr>
            <a:endParaRPr lang="en-US" sz="3200">
              <a:latin typeface="Times New Roman" pitchFamily="18" charset="0"/>
            </a:endParaRPr>
          </a:p>
          <a:p>
            <a:pPr marL="342900" indent="-342900" eaLnBrk="1" hangingPunct="1">
              <a:spcBef>
                <a:spcPct val="20000"/>
              </a:spcBef>
              <a:buSzPct val="85000"/>
              <a:buFontTx/>
              <a:buBlip>
                <a:blip r:embed="rId2"/>
              </a:buBlip>
            </a:pPr>
            <a:r>
              <a:rPr lang="en-US" sz="3200">
                <a:latin typeface="Times New Roman" pitchFamily="18" charset="0"/>
              </a:rPr>
              <a:t>No limit on number of applications or number of ranks submitted</a:t>
            </a:r>
          </a:p>
          <a:p>
            <a:pPr marL="342900" indent="-342900" eaLnBrk="1" hangingPunct="1">
              <a:spcBef>
                <a:spcPct val="20000"/>
              </a:spcBef>
              <a:buSzPct val="85000"/>
              <a:buFontTx/>
              <a:buBlip>
                <a:blip r:embed="rId2"/>
              </a:buBlip>
            </a:pPr>
            <a:endParaRPr lang="en-US" sz="3200">
              <a:latin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7826" name="Object 2"/>
          <p:cNvGraphicFramePr>
            <a:graphicFrameLocks noChangeAspect="1"/>
          </p:cNvGraphicFramePr>
          <p:nvPr/>
        </p:nvGraphicFramePr>
        <p:xfrm>
          <a:off x="457200" y="2133600"/>
          <a:ext cx="7704138" cy="4078288"/>
        </p:xfrm>
        <a:graphic>
          <a:graphicData uri="http://schemas.openxmlformats.org/presentationml/2006/ole">
            <mc:AlternateContent xmlns:mc="http://schemas.openxmlformats.org/markup-compatibility/2006">
              <mc:Choice xmlns:v="urn:schemas-microsoft-com:vml" Requires="v">
                <p:oleObj spid="_x0000_s77827" name="Chart" r:id="rId3" imgW="7772705" imgH="4115105" progId="MSGraph.Chart.8">
                  <p:embed followColorScheme="full"/>
                </p:oleObj>
              </mc:Choice>
              <mc:Fallback>
                <p:oleObj name="Chart" r:id="rId3" imgW="7772705" imgH="4115105" progId="MSGraph.Chart.8">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133600"/>
                        <a:ext cx="7704138" cy="407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827" name="Rectangle 3"/>
          <p:cNvSpPr>
            <a:spLocks noChangeArrowheads="1"/>
          </p:cNvSpPr>
          <p:nvPr/>
        </p:nvSpPr>
        <p:spPr bwMode="auto">
          <a:xfrm>
            <a:off x="1233488" y="277813"/>
            <a:ext cx="7453312" cy="1139825"/>
          </a:xfrm>
          <a:prstGeom prst="rect">
            <a:avLst/>
          </a:prstGeom>
          <a:noFill/>
          <a:ln w="9525">
            <a:noFill/>
            <a:miter lim="800000"/>
            <a:headEnd/>
            <a:tailEnd/>
          </a:ln>
          <a:effectLst/>
        </p:spPr>
        <p:txBody>
          <a:bodyPr/>
          <a:lstStyle/>
          <a:p>
            <a:pPr eaLnBrk="1" hangingPunct="1"/>
            <a:r>
              <a:rPr lang="en-US" sz="4400">
                <a:solidFill>
                  <a:schemeClr val="tx2"/>
                </a:solidFill>
                <a:latin typeface="Times New Roman" pitchFamily="18" charset="0"/>
              </a:rPr>
              <a:t> </a:t>
            </a:r>
            <a:r>
              <a:rPr lang="en-US" sz="3800">
                <a:solidFill>
                  <a:schemeClr val="tx2"/>
                </a:solidFill>
                <a:latin typeface="Times New Roman" pitchFamily="18" charset="0"/>
              </a:rPr>
              <a:t>National match: </a:t>
            </a:r>
            <a:br>
              <a:rPr lang="en-US" sz="3800">
                <a:solidFill>
                  <a:schemeClr val="tx2"/>
                </a:solidFill>
                <a:latin typeface="Times New Roman" pitchFamily="18" charset="0"/>
              </a:rPr>
            </a:br>
            <a:r>
              <a:rPr lang="en-US" sz="3800">
                <a:solidFill>
                  <a:schemeClr val="tx2"/>
                </a:solidFill>
                <a:latin typeface="Times New Roman" pitchFamily="18" charset="0"/>
              </a:rPr>
              <a:t>N of applicants and positions</a:t>
            </a:r>
            <a:br>
              <a:rPr lang="en-US" sz="3800">
                <a:solidFill>
                  <a:schemeClr val="tx2"/>
                </a:solidFill>
                <a:latin typeface="Times New Roman" pitchFamily="18" charset="0"/>
              </a:rPr>
            </a:br>
            <a:endParaRPr lang="en-US" sz="380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E9"/>
        </a:solidFill>
        <a:effectLst/>
      </p:bgPr>
    </p:bg>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233488" y="277813"/>
            <a:ext cx="7453312" cy="1139825"/>
          </a:xfrm>
          <a:prstGeom prst="rect">
            <a:avLst/>
          </a:prstGeom>
          <a:noFill/>
          <a:ln w="9525">
            <a:noFill/>
            <a:miter lim="800000"/>
            <a:headEnd/>
            <a:tailEnd/>
          </a:ln>
          <a:effectLst/>
        </p:spPr>
        <p:txBody>
          <a:bodyPr/>
          <a:lstStyle/>
          <a:p>
            <a:pPr eaLnBrk="1" hangingPunct="1"/>
            <a:r>
              <a:rPr lang="en-US" sz="4400">
                <a:solidFill>
                  <a:schemeClr val="tx2"/>
                </a:solidFill>
                <a:latin typeface="Times New Roman" pitchFamily="18" charset="0"/>
              </a:rPr>
              <a:t> </a:t>
            </a:r>
            <a:r>
              <a:rPr lang="en-US" sz="3800">
                <a:solidFill>
                  <a:schemeClr val="tx2"/>
                </a:solidFill>
                <a:latin typeface="Times New Roman" pitchFamily="18" charset="0"/>
              </a:rPr>
              <a:t>National match: success rates</a:t>
            </a:r>
          </a:p>
        </p:txBody>
      </p:sp>
      <p:graphicFrame>
        <p:nvGraphicFramePr>
          <p:cNvPr id="78851" name="Object 3"/>
          <p:cNvGraphicFramePr>
            <a:graphicFrameLocks noChangeAspect="1"/>
          </p:cNvGraphicFramePr>
          <p:nvPr/>
        </p:nvGraphicFramePr>
        <p:xfrm>
          <a:off x="527050" y="1973263"/>
          <a:ext cx="7773988" cy="4116387"/>
        </p:xfrm>
        <a:graphic>
          <a:graphicData uri="http://schemas.openxmlformats.org/presentationml/2006/ole">
            <mc:AlternateContent xmlns:mc="http://schemas.openxmlformats.org/markup-compatibility/2006">
              <mc:Choice xmlns:v="urn:schemas-microsoft-com:vml" Requires="v">
                <p:oleObj spid="_x0000_s78852" name="Chart" r:id="rId3" imgW="7772705" imgH="4115105" progId="MSGraph.Chart.8">
                  <p:embed followColorScheme="full"/>
                </p:oleObj>
              </mc:Choice>
              <mc:Fallback>
                <p:oleObj name="Chart" r:id="rId3" imgW="7772705" imgH="4115105"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050" y="1973263"/>
                        <a:ext cx="7773988" cy="411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233488" y="361950"/>
            <a:ext cx="7453312" cy="1055688"/>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Relationship of outcome to N of ranks submitted</a:t>
            </a:r>
          </a:p>
        </p:txBody>
      </p:sp>
      <p:graphicFrame>
        <p:nvGraphicFramePr>
          <p:cNvPr id="79875" name="Object 3"/>
          <p:cNvGraphicFramePr>
            <a:graphicFrameLocks noChangeAspect="1"/>
          </p:cNvGraphicFramePr>
          <p:nvPr/>
        </p:nvGraphicFramePr>
        <p:xfrm>
          <a:off x="609600" y="2058988"/>
          <a:ext cx="7924800" cy="4362450"/>
        </p:xfrm>
        <a:graphic>
          <a:graphicData uri="http://schemas.openxmlformats.org/presentationml/2006/ole">
            <mc:AlternateContent xmlns:mc="http://schemas.openxmlformats.org/markup-compatibility/2006">
              <mc:Choice xmlns:v="urn:schemas-microsoft-com:vml" Requires="v">
                <p:oleObj spid="_x0000_s79876" name="Chart" r:id="rId3" imgW="7772705" imgH="4115105" progId="MSGraph.Chart.8">
                  <p:embed followColorScheme="full"/>
                </p:oleObj>
              </mc:Choice>
              <mc:Fallback>
                <p:oleObj name="Chart" r:id="rId3" imgW="7772705" imgH="4115105"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058988"/>
                        <a:ext cx="79248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9876" name="Rectangle 4"/>
          <p:cNvSpPr>
            <a:spLocks noChangeArrowheads="1"/>
          </p:cNvSpPr>
          <p:nvPr/>
        </p:nvSpPr>
        <p:spPr bwMode="auto">
          <a:xfrm>
            <a:off x="1041400" y="1617663"/>
            <a:ext cx="7029450" cy="525462"/>
          </a:xfrm>
          <a:prstGeom prst="rect">
            <a:avLst/>
          </a:prstGeom>
          <a:noFill/>
          <a:ln w="9525">
            <a:noFill/>
            <a:miter lim="800000"/>
            <a:headEnd/>
            <a:tailEnd/>
          </a:ln>
          <a:effectLst/>
        </p:spPr>
        <p:txBody>
          <a:bodyPr/>
          <a:lstStyle/>
          <a:p>
            <a:pPr marL="342900" indent="-342900" algn="ctr" eaLnBrk="1" hangingPunct="1">
              <a:spcBef>
                <a:spcPct val="20000"/>
              </a:spcBef>
              <a:buSzPct val="85000"/>
            </a:pPr>
            <a:r>
              <a:rPr lang="en-US" sz="3000">
                <a:latin typeface="Times New Roman" pitchFamily="18" charset="0"/>
              </a:rPr>
              <a:t>mean N of ranks (2007)</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1233488" y="360363"/>
            <a:ext cx="7453312" cy="1119187"/>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survey</a:t>
            </a:r>
          </a:p>
        </p:txBody>
      </p:sp>
      <p:sp>
        <p:nvSpPr>
          <p:cNvPr id="80899" name="Rectangle 3"/>
          <p:cNvSpPr>
            <a:spLocks noChangeArrowheads="1"/>
          </p:cNvSpPr>
          <p:nvPr/>
        </p:nvSpPr>
        <p:spPr bwMode="auto">
          <a:xfrm>
            <a:off x="1041400" y="1881188"/>
            <a:ext cx="8102600" cy="4976812"/>
          </a:xfrm>
          <a:prstGeom prst="rect">
            <a:avLst/>
          </a:prstGeom>
          <a:noFill/>
          <a:ln w="9525">
            <a:noFill/>
            <a:miter lim="800000"/>
            <a:headEnd/>
            <a:tailEnd/>
          </a:ln>
          <a:effectLst/>
        </p:spPr>
        <p:txBody>
          <a:bodyPr/>
          <a:lstStyle/>
          <a:p>
            <a:pPr marL="342900" indent="-342900" eaLnBrk="1" hangingPunct="1">
              <a:lnSpc>
                <a:spcPct val="90000"/>
              </a:lnSpc>
              <a:spcBef>
                <a:spcPct val="20000"/>
              </a:spcBef>
              <a:buSzPct val="85000"/>
              <a:buFontTx/>
              <a:buBlip>
                <a:blip r:embed="rId2"/>
              </a:buBlip>
            </a:pPr>
            <a:r>
              <a:rPr lang="en-US" sz="3400">
                <a:latin typeface="Times New Roman" pitchFamily="18" charset="0"/>
              </a:rPr>
              <a:t>Survey of applicants in 2007 match</a:t>
            </a:r>
          </a:p>
          <a:p>
            <a:pPr marL="342900" indent="-342900" eaLnBrk="1" hangingPunct="1">
              <a:lnSpc>
                <a:spcPct val="90000"/>
              </a:lnSpc>
              <a:spcBef>
                <a:spcPct val="20000"/>
              </a:spcBef>
              <a:buSzPct val="85000"/>
              <a:buFontTx/>
              <a:buBlip>
                <a:blip r:embed="rId2"/>
              </a:buBlip>
            </a:pPr>
            <a:r>
              <a:rPr lang="en-US" sz="3400">
                <a:latin typeface="Times New Roman" pitchFamily="18" charset="0"/>
              </a:rPr>
              <a:t>Purpose:</a:t>
            </a:r>
          </a:p>
          <a:p>
            <a:pPr marL="669925" lvl="1" indent="-325438" eaLnBrk="1" hangingPunct="1">
              <a:lnSpc>
                <a:spcPct val="90000"/>
              </a:lnSpc>
              <a:spcBef>
                <a:spcPct val="20000"/>
              </a:spcBef>
              <a:buClr>
                <a:schemeClr val="bg2"/>
              </a:buClr>
              <a:buSzPct val="70000"/>
              <a:buFont typeface="Wingdings" pitchFamily="2" charset="2"/>
              <a:buChar char="n"/>
            </a:pPr>
            <a:r>
              <a:rPr lang="en-US" sz="3000">
                <a:latin typeface="Times New Roman" pitchFamily="18" charset="0"/>
              </a:rPr>
              <a:t>Describe match registrants</a:t>
            </a:r>
          </a:p>
          <a:p>
            <a:pPr marL="669925" lvl="1" indent="-325438" eaLnBrk="1" hangingPunct="1">
              <a:lnSpc>
                <a:spcPct val="90000"/>
              </a:lnSpc>
              <a:spcBef>
                <a:spcPct val="20000"/>
              </a:spcBef>
              <a:buClr>
                <a:schemeClr val="bg2"/>
              </a:buClr>
              <a:buSzPct val="70000"/>
              <a:buFont typeface="Wingdings" pitchFamily="2" charset="2"/>
              <a:buChar char="n"/>
            </a:pPr>
            <a:r>
              <a:rPr lang="en-US" sz="3000">
                <a:latin typeface="Times New Roman" pitchFamily="18" charset="0"/>
              </a:rPr>
              <a:t>Assess satisfaction with the match</a:t>
            </a:r>
          </a:p>
          <a:p>
            <a:pPr marL="669925" lvl="1" indent="-325438" eaLnBrk="1" hangingPunct="1">
              <a:lnSpc>
                <a:spcPct val="90000"/>
              </a:lnSpc>
              <a:spcBef>
                <a:spcPct val="20000"/>
              </a:spcBef>
              <a:buClr>
                <a:schemeClr val="bg2"/>
              </a:buClr>
              <a:buSzPct val="70000"/>
              <a:buFont typeface="Wingdings" pitchFamily="2" charset="2"/>
              <a:buChar char="n"/>
            </a:pPr>
            <a:r>
              <a:rPr lang="en-US" sz="3000">
                <a:latin typeface="Times New Roman" pitchFamily="18" charset="0"/>
              </a:rPr>
              <a:t>What influences match outcome</a:t>
            </a:r>
          </a:p>
          <a:p>
            <a:pPr marL="342900" indent="-342900" eaLnBrk="1" hangingPunct="1">
              <a:lnSpc>
                <a:spcPct val="90000"/>
              </a:lnSpc>
              <a:spcBef>
                <a:spcPct val="20000"/>
              </a:spcBef>
              <a:buSzPct val="85000"/>
              <a:buFontTx/>
              <a:buBlip>
                <a:blip r:embed="rId2"/>
              </a:buBlip>
            </a:pPr>
            <a:r>
              <a:rPr lang="en-US" sz="3400">
                <a:latin typeface="Times New Roman" pitchFamily="18" charset="0"/>
              </a:rPr>
              <a:t>The overall match rate for those who responded was 62%</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233488" y="361950"/>
            <a:ext cx="7453312" cy="1055688"/>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survey: Factors that influence match outcome</a:t>
            </a:r>
          </a:p>
        </p:txBody>
      </p:sp>
      <p:graphicFrame>
        <p:nvGraphicFramePr>
          <p:cNvPr id="81923" name="Object 3"/>
          <p:cNvGraphicFramePr>
            <a:graphicFrameLocks noChangeAspect="1"/>
          </p:cNvGraphicFramePr>
          <p:nvPr/>
        </p:nvGraphicFramePr>
        <p:xfrm>
          <a:off x="609600" y="2058988"/>
          <a:ext cx="7924800" cy="4362450"/>
        </p:xfrm>
        <a:graphic>
          <a:graphicData uri="http://schemas.openxmlformats.org/presentationml/2006/ole">
            <mc:AlternateContent xmlns:mc="http://schemas.openxmlformats.org/markup-compatibility/2006">
              <mc:Choice xmlns:v="urn:schemas-microsoft-com:vml" Requires="v">
                <p:oleObj spid="_x0000_s81924" name="Chart" r:id="rId3" imgW="7772400" imgH="4114800" progId="MSGraph.Chart.8">
                  <p:embed followColorScheme="full"/>
                </p:oleObj>
              </mc:Choice>
              <mc:Fallback>
                <p:oleObj name="Chart" r:id="rId3" imgW="7772400" imgH="4114800"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058988"/>
                        <a:ext cx="79248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24" name="Rectangle 4"/>
          <p:cNvSpPr>
            <a:spLocks noChangeArrowheads="1"/>
          </p:cNvSpPr>
          <p:nvPr/>
        </p:nvSpPr>
        <p:spPr bwMode="auto">
          <a:xfrm>
            <a:off x="1041400" y="1617663"/>
            <a:ext cx="7029450" cy="525462"/>
          </a:xfrm>
          <a:prstGeom prst="rect">
            <a:avLst/>
          </a:prstGeom>
          <a:noFill/>
          <a:ln w="9525">
            <a:noFill/>
            <a:miter lim="800000"/>
            <a:headEnd/>
            <a:tailEnd/>
          </a:ln>
          <a:effectLst/>
        </p:spPr>
        <p:txBody>
          <a:bodyPr/>
          <a:lstStyle/>
          <a:p>
            <a:pPr marL="342900" indent="-342900" algn="ctr" eaLnBrk="1" hangingPunct="1">
              <a:spcBef>
                <a:spcPct val="20000"/>
              </a:spcBef>
              <a:buSzPct val="85000"/>
            </a:pPr>
            <a:endParaRPr lang="en-US" sz="300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533400" y="2071688"/>
            <a:ext cx="8229600" cy="3689350"/>
          </a:xfrm>
          <a:prstGeom prst="rect">
            <a:avLst/>
          </a:prstGeom>
          <a:noFill/>
          <a:ln w="9525">
            <a:noFill/>
            <a:miter lim="800000"/>
            <a:headEnd/>
            <a:tailEnd/>
          </a:ln>
          <a:effectLst/>
        </p:spPr>
        <p:txBody>
          <a:bodyPr anchor="ctr">
            <a:spAutoFit/>
          </a:bodyPr>
          <a:lstStyle/>
          <a:p>
            <a:r>
              <a:rPr lang="en-US" sz="2800" b="1"/>
              <a:t>UNDERGRADUATE FOCUS:</a:t>
            </a:r>
          </a:p>
          <a:p>
            <a:endParaRPr lang="en-US" sz="2800" b="1"/>
          </a:p>
          <a:p>
            <a:pPr lvl="1">
              <a:buFontTx/>
              <a:buChar char="•"/>
            </a:pPr>
            <a:r>
              <a:rPr lang="en-US" sz="2000" b="1"/>
              <a:t>Psychology coursework and/or major (esp. abnormal, developmental, statistics).</a:t>
            </a:r>
            <a:r>
              <a:rPr lang="en-US" sz="2000"/>
              <a:t> </a:t>
            </a:r>
          </a:p>
          <a:p>
            <a:pPr lvl="1">
              <a:buFontTx/>
              <a:buChar char="•"/>
            </a:pPr>
            <a:endParaRPr lang="en-US" sz="2000" b="1"/>
          </a:p>
          <a:p>
            <a:pPr lvl="1">
              <a:buFontTx/>
              <a:buChar char="•"/>
            </a:pPr>
            <a:r>
              <a:rPr lang="en-US" sz="2000" b="1"/>
              <a:t>Biology or behavioral medicine coursework (provides a strong foundation for graduate neuropsychology coursework)</a:t>
            </a:r>
          </a:p>
          <a:p>
            <a:pPr lvl="1">
              <a:buFontTx/>
              <a:buChar char="•"/>
            </a:pPr>
            <a:endParaRPr lang="en-US" sz="2000" b="1"/>
          </a:p>
          <a:p>
            <a:pPr lvl="1">
              <a:buFontTx/>
              <a:buChar char="•"/>
            </a:pPr>
            <a:r>
              <a:rPr lang="en-US" sz="2000" b="1"/>
              <a:t>Research Assistanceship and/or involvement</a:t>
            </a:r>
          </a:p>
          <a:p>
            <a:pPr lvl="1"/>
            <a:endParaRPr lang="en-US" sz="2000" b="1"/>
          </a:p>
          <a:p>
            <a:pPr lvl="1"/>
            <a:endParaRPr lang="en-US" sz="2000" b="1"/>
          </a:p>
        </p:txBody>
      </p:sp>
      <p:sp>
        <p:nvSpPr>
          <p:cNvPr id="17414" name="Rectangle 6"/>
          <p:cNvSpPr>
            <a:spLocks noGrp="1" noChangeArrowheads="1"/>
          </p:cNvSpPr>
          <p:nvPr>
            <p:ph type="title"/>
          </p:nvPr>
        </p:nvSpPr>
        <p:spPr>
          <a:noFill/>
          <a:ln/>
        </p:spPr>
        <p:txBody>
          <a:bodyPr/>
          <a:lstStyle/>
          <a:p>
            <a:pPr algn="l"/>
            <a:r>
              <a:rPr lang="en-US" sz="4000"/>
              <a:t/>
            </a:r>
            <a:br>
              <a:rPr lang="en-US" sz="4000"/>
            </a:br>
            <a:endParaRPr lang="en-US" sz="4000"/>
          </a:p>
        </p:txBody>
      </p:sp>
      <p:sp>
        <p:nvSpPr>
          <p:cNvPr id="17415" name="Text Box 7"/>
          <p:cNvSpPr txBox="1">
            <a:spLocks noChangeArrowheads="1"/>
          </p:cNvSpPr>
          <p:nvPr/>
        </p:nvSpPr>
        <p:spPr bwMode="auto">
          <a:xfrm>
            <a:off x="457200" y="228600"/>
            <a:ext cx="8382000" cy="1616075"/>
          </a:xfrm>
          <a:prstGeom prst="rect">
            <a:avLst/>
          </a:prstGeom>
          <a:noFill/>
          <a:ln w="9525">
            <a:noFill/>
            <a:miter lim="800000"/>
            <a:headEnd/>
            <a:tailEnd/>
          </a:ln>
          <a:effectLst/>
        </p:spPr>
        <p:txBody>
          <a:bodyPr>
            <a:spAutoFit/>
          </a:bodyPr>
          <a:lstStyle/>
          <a:p>
            <a:pPr algn="ctr">
              <a:spcBef>
                <a:spcPct val="50000"/>
              </a:spcBef>
            </a:pPr>
            <a:r>
              <a:rPr lang="en-US" sz="4000" b="1">
                <a:solidFill>
                  <a:schemeClr val="tx2"/>
                </a:solidFill>
              </a:rPr>
              <a:t>PRELIMINARY STEP</a:t>
            </a:r>
          </a:p>
          <a:p>
            <a:pPr algn="ctr">
              <a:spcBef>
                <a:spcPct val="50000"/>
              </a:spcBef>
            </a:pPr>
            <a:r>
              <a:rPr lang="en-US" sz="4000" b="1">
                <a:solidFill>
                  <a:schemeClr val="tx2"/>
                </a:solidFill>
              </a:rPr>
              <a:t> UNDERGRADUATE TRAINING</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1233488" y="361950"/>
            <a:ext cx="7453312" cy="1055688"/>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survey: Factors that influence match outcome</a:t>
            </a:r>
          </a:p>
        </p:txBody>
      </p:sp>
      <p:graphicFrame>
        <p:nvGraphicFramePr>
          <p:cNvPr id="82947" name="Object 3"/>
          <p:cNvGraphicFramePr>
            <a:graphicFrameLocks noChangeAspect="1"/>
          </p:cNvGraphicFramePr>
          <p:nvPr/>
        </p:nvGraphicFramePr>
        <p:xfrm>
          <a:off x="609600" y="2058988"/>
          <a:ext cx="7924800" cy="4362450"/>
        </p:xfrm>
        <a:graphic>
          <a:graphicData uri="http://schemas.openxmlformats.org/presentationml/2006/ole">
            <mc:AlternateContent xmlns:mc="http://schemas.openxmlformats.org/markup-compatibility/2006">
              <mc:Choice xmlns:v="urn:schemas-microsoft-com:vml" Requires="v">
                <p:oleObj spid="_x0000_s82948" name="Chart" r:id="rId3" imgW="7772400" imgH="4114800" progId="MSGraph.Chart.8">
                  <p:embed followColorScheme="full"/>
                </p:oleObj>
              </mc:Choice>
              <mc:Fallback>
                <p:oleObj name="Chart" r:id="rId3" imgW="7772400" imgH="4114800"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058988"/>
                        <a:ext cx="79248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948" name="Rectangle 4"/>
          <p:cNvSpPr>
            <a:spLocks noChangeArrowheads="1"/>
          </p:cNvSpPr>
          <p:nvPr/>
        </p:nvSpPr>
        <p:spPr bwMode="auto">
          <a:xfrm>
            <a:off x="1041400" y="1617663"/>
            <a:ext cx="7029450" cy="525462"/>
          </a:xfrm>
          <a:prstGeom prst="rect">
            <a:avLst/>
          </a:prstGeom>
          <a:noFill/>
          <a:ln w="9525">
            <a:noFill/>
            <a:miter lim="800000"/>
            <a:headEnd/>
            <a:tailEnd/>
          </a:ln>
          <a:effectLst/>
        </p:spPr>
        <p:txBody>
          <a:bodyPr/>
          <a:lstStyle/>
          <a:p>
            <a:pPr marL="342900" indent="-342900" algn="ctr" eaLnBrk="1" hangingPunct="1">
              <a:spcBef>
                <a:spcPct val="20000"/>
              </a:spcBef>
              <a:buSzPct val="85000"/>
            </a:pPr>
            <a:endParaRPr lang="en-US" sz="3000">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233488" y="361950"/>
            <a:ext cx="7453312" cy="1055688"/>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survey: Factors that influence match outcome</a:t>
            </a:r>
          </a:p>
        </p:txBody>
      </p:sp>
      <p:graphicFrame>
        <p:nvGraphicFramePr>
          <p:cNvPr id="83971" name="Object 3"/>
          <p:cNvGraphicFramePr>
            <a:graphicFrameLocks noChangeAspect="1"/>
          </p:cNvGraphicFramePr>
          <p:nvPr/>
        </p:nvGraphicFramePr>
        <p:xfrm>
          <a:off x="609600" y="2058988"/>
          <a:ext cx="7924800" cy="4362450"/>
        </p:xfrm>
        <a:graphic>
          <a:graphicData uri="http://schemas.openxmlformats.org/presentationml/2006/ole">
            <mc:AlternateContent xmlns:mc="http://schemas.openxmlformats.org/markup-compatibility/2006">
              <mc:Choice xmlns:v="urn:schemas-microsoft-com:vml" Requires="v">
                <p:oleObj spid="_x0000_s83972" name="Chart" r:id="rId3" imgW="7772471" imgH="4114681" progId="MSGraph.Chart.8">
                  <p:embed followColorScheme="full"/>
                </p:oleObj>
              </mc:Choice>
              <mc:Fallback>
                <p:oleObj name="Chart" r:id="rId3" imgW="7772471" imgH="4114681"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058988"/>
                        <a:ext cx="79248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72" name="Rectangle 4"/>
          <p:cNvSpPr>
            <a:spLocks noChangeArrowheads="1"/>
          </p:cNvSpPr>
          <p:nvPr/>
        </p:nvSpPr>
        <p:spPr bwMode="auto">
          <a:xfrm>
            <a:off x="1041400" y="1617663"/>
            <a:ext cx="7029450" cy="525462"/>
          </a:xfrm>
          <a:prstGeom prst="rect">
            <a:avLst/>
          </a:prstGeom>
          <a:noFill/>
          <a:ln w="9525">
            <a:noFill/>
            <a:miter lim="800000"/>
            <a:headEnd/>
            <a:tailEnd/>
          </a:ln>
          <a:effectLst/>
        </p:spPr>
        <p:txBody>
          <a:bodyPr/>
          <a:lstStyle/>
          <a:p>
            <a:pPr marL="342900" indent="-342900" algn="ctr" eaLnBrk="1" hangingPunct="1">
              <a:spcBef>
                <a:spcPct val="20000"/>
              </a:spcBef>
              <a:buSzPct val="85000"/>
            </a:pPr>
            <a:endParaRPr lang="en-US" sz="3000">
              <a:latin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233488" y="360363"/>
            <a:ext cx="7453312" cy="1119187"/>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survey: Summary</a:t>
            </a:r>
          </a:p>
        </p:txBody>
      </p:sp>
      <p:sp>
        <p:nvSpPr>
          <p:cNvPr id="84995" name="Rectangle 3"/>
          <p:cNvSpPr>
            <a:spLocks noChangeArrowheads="1"/>
          </p:cNvSpPr>
          <p:nvPr/>
        </p:nvSpPr>
        <p:spPr bwMode="auto">
          <a:xfrm>
            <a:off x="1041400" y="1603375"/>
            <a:ext cx="8102600" cy="4976813"/>
          </a:xfrm>
          <a:prstGeom prst="rect">
            <a:avLst/>
          </a:prstGeom>
          <a:noFill/>
          <a:ln w="9525">
            <a:noFill/>
            <a:miter lim="800000"/>
            <a:headEnd/>
            <a:tailEnd/>
          </a:ln>
          <a:effectLst/>
        </p:spPr>
        <p:txBody>
          <a:bodyPr/>
          <a:lstStyle/>
          <a:p>
            <a:pPr marL="342900" indent="-342900" eaLnBrk="1" hangingPunct="1">
              <a:lnSpc>
                <a:spcPct val="90000"/>
              </a:lnSpc>
              <a:spcBef>
                <a:spcPct val="20000"/>
              </a:spcBef>
              <a:buSzPct val="85000"/>
              <a:buFontTx/>
              <a:buBlip>
                <a:blip r:embed="rId2"/>
              </a:buBlip>
            </a:pPr>
            <a:r>
              <a:rPr lang="en-US" sz="3400">
                <a:latin typeface="Times New Roman" pitchFamily="18" charset="0"/>
              </a:rPr>
              <a:t>Factors associated with match success:</a:t>
            </a:r>
          </a:p>
          <a:p>
            <a:pPr marL="669925" lvl="1" indent="-325438" eaLnBrk="1" hangingPunct="1">
              <a:lnSpc>
                <a:spcPct val="90000"/>
              </a:lnSpc>
              <a:spcBef>
                <a:spcPct val="20000"/>
              </a:spcBef>
              <a:buClr>
                <a:schemeClr val="bg2"/>
              </a:buClr>
              <a:buSzPct val="70000"/>
              <a:buFont typeface="Wingdings" pitchFamily="2" charset="2"/>
              <a:buChar char="n"/>
            </a:pPr>
            <a:r>
              <a:rPr lang="en-US" sz="3000">
                <a:latin typeface="Times New Roman" pitchFamily="18" charset="0"/>
              </a:rPr>
              <a:t>Publications</a:t>
            </a:r>
          </a:p>
          <a:p>
            <a:pPr marL="669925" lvl="1" indent="-325438" eaLnBrk="1" hangingPunct="1">
              <a:lnSpc>
                <a:spcPct val="90000"/>
              </a:lnSpc>
              <a:spcBef>
                <a:spcPct val="20000"/>
              </a:spcBef>
              <a:buClr>
                <a:schemeClr val="bg2"/>
              </a:buClr>
              <a:buSzPct val="70000"/>
              <a:buFont typeface="Wingdings" pitchFamily="2" charset="2"/>
              <a:buChar char="n"/>
            </a:pPr>
            <a:r>
              <a:rPr lang="en-US" sz="3000">
                <a:latin typeface="Times New Roman" pitchFamily="18" charset="0"/>
              </a:rPr>
              <a:t>Number of interviews obtained: for those with 8 or more interviews, match rate was 95%</a:t>
            </a:r>
          </a:p>
          <a:p>
            <a:pPr marL="669925" lvl="1" indent="-325438" eaLnBrk="1" hangingPunct="1">
              <a:lnSpc>
                <a:spcPct val="90000"/>
              </a:lnSpc>
              <a:spcBef>
                <a:spcPct val="20000"/>
              </a:spcBef>
              <a:buClr>
                <a:schemeClr val="bg2"/>
              </a:buClr>
              <a:buSzPct val="70000"/>
              <a:buFont typeface="Wingdings" pitchFamily="2" charset="2"/>
              <a:buNone/>
            </a:pPr>
            <a:endParaRPr lang="en-US" sz="3000">
              <a:latin typeface="Times New Roman" pitchFamily="18" charset="0"/>
            </a:endParaRPr>
          </a:p>
          <a:p>
            <a:pPr marL="342900" indent="-342900" eaLnBrk="1" hangingPunct="1">
              <a:lnSpc>
                <a:spcPct val="90000"/>
              </a:lnSpc>
              <a:spcBef>
                <a:spcPct val="20000"/>
              </a:spcBef>
              <a:buSzPct val="85000"/>
              <a:buFontTx/>
              <a:buBlip>
                <a:blip r:embed="rId2"/>
              </a:buBlip>
            </a:pPr>
            <a:r>
              <a:rPr lang="en-US" sz="3400">
                <a:latin typeface="Times New Roman" pitchFamily="18" charset="0"/>
              </a:rPr>
              <a:t>75% of non-matched applicants reported obtaining a neuropsychology fellowship</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233488" y="360363"/>
            <a:ext cx="7453312" cy="1119187"/>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a:t>
            </a:r>
            <a:br>
              <a:rPr lang="en-US" sz="3800">
                <a:solidFill>
                  <a:schemeClr val="tx2"/>
                </a:solidFill>
                <a:latin typeface="Times New Roman" pitchFamily="18" charset="0"/>
              </a:rPr>
            </a:br>
            <a:r>
              <a:rPr lang="en-US" sz="3800">
                <a:solidFill>
                  <a:schemeClr val="tx2"/>
                </a:solidFill>
                <a:latin typeface="Times New Roman" pitchFamily="18" charset="0"/>
              </a:rPr>
              <a:t>Advantages to the applicant</a:t>
            </a:r>
          </a:p>
        </p:txBody>
      </p:sp>
      <p:sp>
        <p:nvSpPr>
          <p:cNvPr id="86019" name="Rectangle 3"/>
          <p:cNvSpPr>
            <a:spLocks noChangeArrowheads="1"/>
          </p:cNvSpPr>
          <p:nvPr/>
        </p:nvSpPr>
        <p:spPr bwMode="auto">
          <a:xfrm>
            <a:off x="1041400" y="1881188"/>
            <a:ext cx="8102600" cy="4976812"/>
          </a:xfrm>
          <a:prstGeom prst="rect">
            <a:avLst/>
          </a:prstGeom>
          <a:noFill/>
          <a:ln w="9525">
            <a:noFill/>
            <a:miter lim="800000"/>
            <a:headEnd/>
            <a:tailEnd/>
          </a:ln>
          <a:effectLst/>
        </p:spPr>
        <p:txBody>
          <a:bodyPr/>
          <a:lstStyle/>
          <a:p>
            <a:pPr marL="342900" indent="-342900" eaLnBrk="1" hangingPunct="1">
              <a:lnSpc>
                <a:spcPct val="90000"/>
              </a:lnSpc>
              <a:spcBef>
                <a:spcPct val="20000"/>
              </a:spcBef>
              <a:buSzPct val="85000"/>
              <a:buFontTx/>
              <a:buBlip>
                <a:blip r:embed="rId2"/>
              </a:buBlip>
            </a:pPr>
            <a:r>
              <a:rPr lang="en-US" sz="3400">
                <a:latin typeface="Times New Roman" pitchFamily="18" charset="0"/>
              </a:rPr>
              <a:t>Access to most quality programs that meet training standards for ABCN</a:t>
            </a:r>
          </a:p>
          <a:p>
            <a:pPr marL="342900" indent="-342900" eaLnBrk="1" hangingPunct="1">
              <a:lnSpc>
                <a:spcPct val="90000"/>
              </a:lnSpc>
              <a:spcBef>
                <a:spcPct val="20000"/>
              </a:spcBef>
              <a:buSzPct val="85000"/>
              <a:buFontTx/>
              <a:buBlip>
                <a:blip r:embed="rId2"/>
              </a:buBlip>
            </a:pPr>
            <a:r>
              <a:rPr lang="en-US" sz="3400">
                <a:latin typeface="Times New Roman" pitchFamily="18" charset="0"/>
              </a:rPr>
              <a:t>Procedure is fair to applicants </a:t>
            </a:r>
          </a:p>
          <a:p>
            <a:pPr marL="342900" indent="-342900" eaLnBrk="1" hangingPunct="1">
              <a:lnSpc>
                <a:spcPct val="90000"/>
              </a:lnSpc>
              <a:spcBef>
                <a:spcPct val="20000"/>
              </a:spcBef>
              <a:buSzPct val="85000"/>
              <a:buFontTx/>
              <a:buBlip>
                <a:blip r:embed="rId2"/>
              </a:buBlip>
            </a:pPr>
            <a:r>
              <a:rPr lang="en-US" sz="3400">
                <a:latin typeface="Times New Roman" pitchFamily="18" charset="0"/>
              </a:rPr>
              <a:t>Ability to apply to many programs using the same process</a:t>
            </a:r>
          </a:p>
          <a:p>
            <a:pPr marL="342900" indent="-342900" eaLnBrk="1" hangingPunct="1">
              <a:lnSpc>
                <a:spcPct val="90000"/>
              </a:lnSpc>
              <a:spcBef>
                <a:spcPct val="20000"/>
              </a:spcBef>
              <a:buSzPct val="85000"/>
              <a:buFontTx/>
              <a:buBlip>
                <a:blip r:embed="rId2"/>
              </a:buBlip>
            </a:pPr>
            <a:r>
              <a:rPr lang="en-US" sz="3400">
                <a:latin typeface="Times New Roman" pitchFamily="18" charset="0"/>
              </a:rPr>
              <a:t>Minimize travel by interviewing at INS</a:t>
            </a:r>
          </a:p>
          <a:p>
            <a:pPr marL="342900" indent="-342900" eaLnBrk="1" hangingPunct="1">
              <a:lnSpc>
                <a:spcPct val="90000"/>
              </a:lnSpc>
              <a:spcBef>
                <a:spcPct val="20000"/>
              </a:spcBef>
              <a:buSzPct val="85000"/>
              <a:buFontTx/>
              <a:buBlip>
                <a:blip r:embed="rId2"/>
              </a:buBlip>
            </a:pPr>
            <a:r>
              <a:rPr lang="en-US" sz="3400">
                <a:latin typeface="Times New Roman" pitchFamily="18" charset="0"/>
              </a:rPr>
              <a:t>Match outcome is binding</a:t>
            </a:r>
          </a:p>
          <a:p>
            <a:pPr marL="342900" indent="-342900" eaLnBrk="1" hangingPunct="1">
              <a:lnSpc>
                <a:spcPct val="90000"/>
              </a:lnSpc>
              <a:spcBef>
                <a:spcPct val="20000"/>
              </a:spcBef>
              <a:buSzPct val="85000"/>
              <a:buFontTx/>
              <a:buBlip>
                <a:blip r:embed="rId2"/>
              </a:buBlip>
            </a:pPr>
            <a:r>
              <a:rPr lang="en-US" sz="3400">
                <a:latin typeface="Times New Roman" pitchFamily="18" charset="0"/>
              </a:rPr>
              <a:t>Clearinghouse</a:t>
            </a:r>
          </a:p>
          <a:p>
            <a:pPr marL="342900" indent="-342900" eaLnBrk="1" hangingPunct="1">
              <a:lnSpc>
                <a:spcPct val="90000"/>
              </a:lnSpc>
              <a:spcBef>
                <a:spcPct val="20000"/>
              </a:spcBef>
              <a:buSzPct val="85000"/>
              <a:buFontTx/>
              <a:buBlip>
                <a:blip r:embed="rId2"/>
              </a:buBlip>
            </a:pPr>
            <a:endParaRPr lang="en-US" sz="3400">
              <a:latin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233488" y="404813"/>
            <a:ext cx="7453312" cy="1012825"/>
          </a:xfrm>
          <a:prstGeom prst="rect">
            <a:avLst/>
          </a:prstGeom>
          <a:noFill/>
          <a:ln w="9525">
            <a:noFill/>
            <a:miter lim="800000"/>
            <a:headEnd/>
            <a:tailEnd/>
          </a:ln>
          <a:effectLst/>
        </p:spPr>
        <p:txBody>
          <a:bodyPr/>
          <a:lstStyle/>
          <a:p>
            <a:pPr eaLnBrk="1" hangingPunct="1"/>
            <a:r>
              <a:rPr lang="en-US" sz="3800">
                <a:solidFill>
                  <a:schemeClr val="tx2"/>
                </a:solidFill>
                <a:latin typeface="Times New Roman" pitchFamily="18" charset="0"/>
              </a:rPr>
              <a:t>National match: important links</a:t>
            </a:r>
          </a:p>
        </p:txBody>
      </p:sp>
      <p:sp>
        <p:nvSpPr>
          <p:cNvPr id="87043" name="Rectangle 3"/>
          <p:cNvSpPr>
            <a:spLocks noChangeArrowheads="1"/>
          </p:cNvSpPr>
          <p:nvPr/>
        </p:nvSpPr>
        <p:spPr bwMode="auto">
          <a:xfrm>
            <a:off x="1041400" y="1960563"/>
            <a:ext cx="7221538" cy="4170362"/>
          </a:xfrm>
          <a:prstGeom prst="rect">
            <a:avLst/>
          </a:prstGeom>
          <a:noFill/>
          <a:ln w="9525">
            <a:noFill/>
            <a:miter lim="800000"/>
            <a:headEnd/>
            <a:tailEnd/>
          </a:ln>
          <a:effectLst/>
        </p:spPr>
        <p:txBody>
          <a:bodyPr/>
          <a:lstStyle/>
          <a:p>
            <a:pPr marL="342900" indent="-342900" algn="ctr" eaLnBrk="1" hangingPunct="1">
              <a:spcBef>
                <a:spcPct val="20000"/>
              </a:spcBef>
              <a:buSzPct val="85000"/>
            </a:pPr>
            <a:endParaRPr lang="en-US" sz="3700">
              <a:latin typeface="Times New Roman" pitchFamily="18" charset="0"/>
            </a:endParaRPr>
          </a:p>
          <a:p>
            <a:pPr marL="342900" indent="-342900" algn="ctr" eaLnBrk="1" hangingPunct="1">
              <a:spcBef>
                <a:spcPct val="20000"/>
              </a:spcBef>
              <a:buSzPct val="85000"/>
            </a:pPr>
            <a:r>
              <a:rPr lang="en-US" sz="3400">
                <a:latin typeface="Times New Roman" pitchFamily="18" charset="0"/>
              </a:rPr>
              <a:t>APPCN: </a:t>
            </a:r>
            <a:r>
              <a:rPr lang="en-US" sz="3400">
                <a:solidFill>
                  <a:srgbClr val="0000CC"/>
                </a:solidFill>
                <a:latin typeface="Times New Roman" pitchFamily="18" charset="0"/>
              </a:rPr>
              <a:t>www.appcn.org</a:t>
            </a:r>
          </a:p>
          <a:p>
            <a:pPr marL="342900" indent="-342900" algn="ctr" eaLnBrk="1" hangingPunct="1">
              <a:spcBef>
                <a:spcPct val="20000"/>
              </a:spcBef>
              <a:buSzPct val="85000"/>
            </a:pPr>
            <a:endParaRPr lang="en-US" sz="3400">
              <a:solidFill>
                <a:srgbClr val="0000CC"/>
              </a:solidFill>
              <a:latin typeface="Times New Roman" pitchFamily="18" charset="0"/>
            </a:endParaRPr>
          </a:p>
          <a:p>
            <a:pPr marL="342900" indent="-342900" algn="ctr" eaLnBrk="1" hangingPunct="1">
              <a:spcBef>
                <a:spcPct val="20000"/>
              </a:spcBef>
              <a:buSzPct val="85000"/>
            </a:pPr>
            <a:r>
              <a:rPr lang="en-US" sz="3400">
                <a:latin typeface="Times New Roman" pitchFamily="18" charset="0"/>
              </a:rPr>
              <a:t>NMS: </a:t>
            </a:r>
            <a:r>
              <a:rPr lang="en-US" sz="3400">
                <a:solidFill>
                  <a:srgbClr val="0000CC"/>
                </a:solidFill>
                <a:latin typeface="Times New Roman" pitchFamily="18" charset="0"/>
              </a:rPr>
              <a:t>www.natmatch.com/appcnmat/</a:t>
            </a:r>
          </a:p>
          <a:p>
            <a:pPr marL="342900" indent="-342900" algn="ctr" eaLnBrk="1" hangingPunct="1">
              <a:spcBef>
                <a:spcPct val="20000"/>
              </a:spcBef>
              <a:buSzPct val="85000"/>
            </a:pPr>
            <a:endParaRPr lang="en-US" sz="3400">
              <a:latin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1233488" y="277813"/>
            <a:ext cx="7910512" cy="1139825"/>
          </a:xfrm>
          <a:prstGeom prst="rect">
            <a:avLst/>
          </a:prstGeom>
          <a:noFill/>
          <a:ln w="9525">
            <a:noFill/>
            <a:miter lim="800000"/>
            <a:headEnd/>
            <a:tailEnd/>
          </a:ln>
          <a:effectLst/>
        </p:spPr>
        <p:txBody>
          <a:bodyPr/>
          <a:lstStyle/>
          <a:p>
            <a:pPr eaLnBrk="1" hangingPunct="1"/>
            <a:r>
              <a:rPr lang="en-US" sz="4800" b="1">
                <a:solidFill>
                  <a:schemeClr val="tx2"/>
                </a:solidFill>
                <a:latin typeface="Times New Roman" pitchFamily="18" charset="0"/>
              </a:rPr>
              <a:t>Conclusions</a:t>
            </a:r>
          </a:p>
        </p:txBody>
      </p:sp>
      <p:sp>
        <p:nvSpPr>
          <p:cNvPr id="88067" name="Rectangle 3"/>
          <p:cNvSpPr>
            <a:spLocks noChangeArrowheads="1"/>
          </p:cNvSpPr>
          <p:nvPr/>
        </p:nvSpPr>
        <p:spPr bwMode="auto">
          <a:xfrm>
            <a:off x="1041400" y="1635125"/>
            <a:ext cx="8102600" cy="5222875"/>
          </a:xfrm>
          <a:prstGeom prst="rect">
            <a:avLst/>
          </a:prstGeom>
          <a:noFill/>
          <a:ln w="9525">
            <a:noFill/>
            <a:miter lim="800000"/>
            <a:headEnd/>
            <a:tailEnd/>
          </a:ln>
          <a:effectLst/>
        </p:spPr>
        <p:txBody>
          <a:bodyPr/>
          <a:lstStyle/>
          <a:p>
            <a:pPr marL="609600" indent="-609600" eaLnBrk="1" hangingPunct="1">
              <a:lnSpc>
                <a:spcPct val="90000"/>
              </a:lnSpc>
              <a:spcBef>
                <a:spcPct val="20000"/>
              </a:spcBef>
              <a:buSzPct val="85000"/>
              <a:buFontTx/>
              <a:buAutoNum type="arabicPeriod"/>
            </a:pPr>
            <a:r>
              <a:rPr lang="en-US" sz="3600">
                <a:latin typeface="Times New Roman" pitchFamily="18" charset="0"/>
              </a:rPr>
              <a:t>Postdoctoral residency is required for new doctorates to practice in this specialty</a:t>
            </a:r>
          </a:p>
          <a:p>
            <a:pPr marL="609600" indent="-609600" eaLnBrk="1" hangingPunct="1">
              <a:lnSpc>
                <a:spcPct val="90000"/>
              </a:lnSpc>
              <a:spcBef>
                <a:spcPct val="20000"/>
              </a:spcBef>
              <a:buSzPct val="85000"/>
              <a:buFontTx/>
              <a:buAutoNum type="arabicPeriod"/>
            </a:pPr>
            <a:endParaRPr lang="en-US" sz="3600">
              <a:latin typeface="Times New Roman" pitchFamily="18" charset="0"/>
            </a:endParaRPr>
          </a:p>
          <a:p>
            <a:pPr marL="609600" indent="-609600" eaLnBrk="1" hangingPunct="1">
              <a:lnSpc>
                <a:spcPct val="90000"/>
              </a:lnSpc>
              <a:spcBef>
                <a:spcPct val="20000"/>
              </a:spcBef>
              <a:buSzPct val="85000"/>
              <a:buFontTx/>
              <a:buAutoNum type="arabicPeriod"/>
            </a:pPr>
            <a:r>
              <a:rPr lang="en-US" sz="3600">
                <a:latin typeface="Times New Roman" pitchFamily="18" charset="0"/>
              </a:rPr>
              <a:t>Competition for residency positions</a:t>
            </a:r>
          </a:p>
          <a:p>
            <a:pPr marL="609600" indent="-609600" eaLnBrk="1" hangingPunct="1">
              <a:lnSpc>
                <a:spcPct val="90000"/>
              </a:lnSpc>
              <a:spcBef>
                <a:spcPct val="20000"/>
              </a:spcBef>
              <a:buSzPct val="85000"/>
              <a:buFontTx/>
              <a:buAutoNum type="arabicPeriod"/>
            </a:pPr>
            <a:endParaRPr lang="en-US" sz="3600">
              <a:latin typeface="Times New Roman" pitchFamily="18" charset="0"/>
            </a:endParaRPr>
          </a:p>
          <a:p>
            <a:pPr marL="609600" indent="-609600" eaLnBrk="1" hangingPunct="1">
              <a:lnSpc>
                <a:spcPct val="90000"/>
              </a:lnSpc>
              <a:spcBef>
                <a:spcPct val="20000"/>
              </a:spcBef>
              <a:buSzPct val="85000"/>
              <a:buFontTx/>
              <a:buAutoNum type="arabicPeriod"/>
            </a:pPr>
            <a:r>
              <a:rPr lang="en-US" sz="3600">
                <a:latin typeface="Times New Roman" pitchFamily="18" charset="0"/>
              </a:rPr>
              <a:t>Preparing a competitive application</a:t>
            </a:r>
          </a:p>
          <a:p>
            <a:pPr marL="609600" indent="-609600" eaLnBrk="1" hangingPunct="1">
              <a:lnSpc>
                <a:spcPct val="90000"/>
              </a:lnSpc>
              <a:spcBef>
                <a:spcPct val="20000"/>
              </a:spcBef>
              <a:buSzPct val="85000"/>
            </a:pPr>
            <a:endParaRPr lang="en-US" sz="3200">
              <a:latin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457200" y="1600200"/>
            <a:ext cx="8229600" cy="4530725"/>
          </a:xfrm>
          <a:prstGeom prst="rect">
            <a:avLst/>
          </a:prstGeom>
          <a:noFill/>
          <a:ln w="9525">
            <a:noFill/>
            <a:miter lim="800000"/>
            <a:headEnd/>
            <a:tailEnd/>
          </a:ln>
          <a:effectLst/>
        </p:spPr>
        <p:txBody>
          <a:bodyPr/>
          <a:lstStyle/>
          <a:p>
            <a:pPr marL="342900" indent="-342900" algn="ctr" eaLnBrk="1" hangingPunct="1">
              <a:spcBef>
                <a:spcPct val="20000"/>
              </a:spcBef>
              <a:buSzPct val="85000"/>
            </a:pPr>
            <a:endParaRPr lang="en-US" sz="3700">
              <a:latin typeface="Times New Roman" pitchFamily="18" charset="0"/>
            </a:endParaRPr>
          </a:p>
          <a:p>
            <a:pPr marL="342900" indent="-342900" algn="ctr" eaLnBrk="1" hangingPunct="1">
              <a:spcBef>
                <a:spcPct val="20000"/>
              </a:spcBef>
              <a:buSzPct val="85000"/>
            </a:pPr>
            <a:endParaRPr lang="en-US" sz="3700">
              <a:latin typeface="Times New Roman" pitchFamily="18" charset="0"/>
            </a:endParaRPr>
          </a:p>
          <a:p>
            <a:pPr marL="342900" indent="-342900" algn="ctr" eaLnBrk="1" hangingPunct="1">
              <a:spcBef>
                <a:spcPct val="20000"/>
              </a:spcBef>
              <a:buSzPct val="85000"/>
            </a:pPr>
            <a:r>
              <a:rPr lang="en-US" sz="4400">
                <a:latin typeface="Times New Roman" pitchFamily="18" charset="0"/>
              </a:rPr>
              <a:t>Questions?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sz="5200" b="0"/>
              <a:t>American Board of Clinical Neuropsychology (ABCN)</a:t>
            </a:r>
          </a:p>
        </p:txBody>
      </p:sp>
      <p:sp>
        <p:nvSpPr>
          <p:cNvPr id="92163" name="Rectangle 3"/>
          <p:cNvSpPr>
            <a:spLocks noGrp="1" noChangeArrowheads="1"/>
          </p:cNvSpPr>
          <p:nvPr>
            <p:ph type="subTitle" idx="1"/>
          </p:nvPr>
        </p:nvSpPr>
        <p:spPr>
          <a:xfrm>
            <a:off x="1447800" y="4724400"/>
            <a:ext cx="6400800" cy="914400"/>
          </a:xfrm>
        </p:spPr>
        <p:txBody>
          <a:bodyPr/>
          <a:lstStyle/>
          <a:p>
            <a:r>
              <a:rPr lang="en-US" sz="3000"/>
              <a:t>Celiane Rey-Casserly, PhD</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r>
              <a:rPr lang="en-US" sz="3800" b="0"/>
              <a:t>Why Board Certification?</a:t>
            </a:r>
          </a:p>
        </p:txBody>
      </p:sp>
      <p:sp>
        <p:nvSpPr>
          <p:cNvPr id="93187" name="Rectangle 3"/>
          <p:cNvSpPr>
            <a:spLocks noGrp="1" noChangeArrowheads="1"/>
          </p:cNvSpPr>
          <p:nvPr>
            <p:ph type="body" idx="1"/>
          </p:nvPr>
        </p:nvSpPr>
        <p:spPr>
          <a:xfrm>
            <a:off x="457200" y="1371600"/>
            <a:ext cx="8229600" cy="4759325"/>
          </a:xfrm>
        </p:spPr>
        <p:txBody>
          <a:bodyPr/>
          <a:lstStyle/>
          <a:p>
            <a:r>
              <a:rPr lang="en-US" sz="2800"/>
              <a:t>Protection of the patient is paramount!</a:t>
            </a:r>
          </a:p>
          <a:p>
            <a:r>
              <a:rPr lang="en-US" sz="2800"/>
              <a:t>During earlier periods, multiple routes to clinical practice were followed-now development of formal training opportunities</a:t>
            </a:r>
          </a:p>
          <a:p>
            <a:r>
              <a:rPr lang="en-US" sz="2800"/>
              <a:t>Even with formal training, level of training cannot be guaranteed, either by program or by student.</a:t>
            </a:r>
          </a:p>
          <a:p>
            <a:r>
              <a:rPr lang="en-US" sz="2800"/>
              <a:t>Self-designation is not acceptable.  Certificates of training are no better.</a:t>
            </a:r>
          </a:p>
          <a:p>
            <a:r>
              <a:rPr lang="en-US" sz="2800"/>
              <a:t>Certification by examination by peers is the only appropriate method of assuring competence.</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r>
              <a:rPr lang="en-US" sz="3800" b="0"/>
              <a:t>Psychology Boards Analogous to Medical Boards</a:t>
            </a:r>
          </a:p>
        </p:txBody>
      </p:sp>
      <p:sp>
        <p:nvSpPr>
          <p:cNvPr id="94211" name="Rectangle 3"/>
          <p:cNvSpPr>
            <a:spLocks noGrp="1" noChangeArrowheads="1"/>
          </p:cNvSpPr>
          <p:nvPr>
            <p:ph type="body" idx="1"/>
          </p:nvPr>
        </p:nvSpPr>
        <p:spPr>
          <a:xfrm>
            <a:off x="457200" y="1447800"/>
            <a:ext cx="8229600" cy="4683125"/>
          </a:xfrm>
        </p:spPr>
        <p:txBody>
          <a:bodyPr/>
          <a:lstStyle/>
          <a:p>
            <a:r>
              <a:rPr lang="en-US" sz="2800"/>
              <a:t>State licensure is not appropriate for specialty regulation.</a:t>
            </a:r>
          </a:p>
          <a:p>
            <a:pPr marL="669925" lvl="1" indent="-325438"/>
            <a:r>
              <a:rPr lang="en-US" sz="2400"/>
              <a:t>Problems with generic licensure abound, including:</a:t>
            </a:r>
          </a:p>
          <a:p>
            <a:pPr marL="1022350" lvl="2" indent="-350838"/>
            <a:r>
              <a:rPr lang="en-US"/>
              <a:t>Understanding of specialty criteria difficult for legislators</a:t>
            </a:r>
          </a:p>
          <a:p>
            <a:pPr marL="1022350" lvl="2" indent="-350838"/>
            <a:r>
              <a:rPr lang="en-US"/>
              <a:t>Multiple claims to competence without appropriate exam</a:t>
            </a:r>
          </a:p>
          <a:p>
            <a:r>
              <a:rPr lang="en-US" sz="2800"/>
              <a:t>Board certification is voluntary and regulated by the field.</a:t>
            </a:r>
          </a:p>
          <a:p>
            <a:pPr marL="669925" lvl="1" indent="-325438"/>
            <a:r>
              <a:rPr lang="en-US" sz="2400"/>
              <a:t>Medical specialties also not regulated at state level</a:t>
            </a:r>
          </a:p>
          <a:p>
            <a:pPr marL="669925" lvl="1" indent="-325438"/>
            <a:r>
              <a:rPr lang="en-US" sz="2400"/>
              <a:t>AMA directory lists “self-designated” specialists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b="1"/>
              <a:t>SELECTING A GRADUATE PROGRAM</a:t>
            </a:r>
          </a:p>
        </p:txBody>
      </p:sp>
      <p:sp>
        <p:nvSpPr>
          <p:cNvPr id="30723" name="Rectangle 3"/>
          <p:cNvSpPr>
            <a:spLocks noGrp="1" noChangeArrowheads="1"/>
          </p:cNvSpPr>
          <p:nvPr>
            <p:ph type="body" idx="1"/>
          </p:nvPr>
        </p:nvSpPr>
        <p:spPr>
          <a:xfrm>
            <a:off x="457200" y="1752600"/>
            <a:ext cx="8229600" cy="4876800"/>
          </a:xfrm>
        </p:spPr>
        <p:txBody>
          <a:bodyPr/>
          <a:lstStyle/>
          <a:p>
            <a:pPr algn="ctr">
              <a:lnSpc>
                <a:spcPct val="80000"/>
              </a:lnSpc>
              <a:buFont typeface="Wingdings" pitchFamily="2" charset="2"/>
              <a:buNone/>
            </a:pPr>
            <a:r>
              <a:rPr lang="en-US" sz="2400" b="1"/>
              <a:t>Graduate Schools: University or Professional?</a:t>
            </a:r>
            <a:r>
              <a:rPr lang="en-US" sz="2400"/>
              <a:t> </a:t>
            </a:r>
          </a:p>
          <a:p>
            <a:pPr>
              <a:lnSpc>
                <a:spcPct val="80000"/>
              </a:lnSpc>
            </a:pPr>
            <a:endParaRPr lang="en-US" sz="2400" b="1"/>
          </a:p>
          <a:p>
            <a:pPr>
              <a:lnSpc>
                <a:spcPct val="80000"/>
              </a:lnSpc>
              <a:buFont typeface="Wingdings" pitchFamily="2" charset="2"/>
              <a:buNone/>
            </a:pPr>
            <a:endParaRPr lang="en-US" sz="1600" b="1"/>
          </a:p>
          <a:p>
            <a:pPr>
              <a:lnSpc>
                <a:spcPct val="80000"/>
              </a:lnSpc>
            </a:pPr>
            <a:r>
              <a:rPr lang="en-US" sz="2000" b="1"/>
              <a:t>University programs are highly competitive (low selection ratio). Your application will be helped by excellent grades, GRE scores and some previous research experience—preferably, a published paper, if only as a co-author.</a:t>
            </a:r>
            <a:r>
              <a:rPr lang="en-US" sz="2000"/>
              <a:t> </a:t>
            </a:r>
            <a:endParaRPr lang="en-US" sz="2000" b="1"/>
          </a:p>
          <a:p>
            <a:pPr>
              <a:lnSpc>
                <a:spcPct val="80000"/>
              </a:lnSpc>
            </a:pPr>
            <a:endParaRPr lang="en-US" sz="2000" b="1"/>
          </a:p>
          <a:p>
            <a:pPr>
              <a:lnSpc>
                <a:spcPct val="80000"/>
              </a:lnSpc>
            </a:pPr>
            <a:r>
              <a:rPr lang="en-US" sz="2000" b="1"/>
              <a:t>Professional schools are easier to get into, but they are very expensive. You will have to take out enormous student loans, or you might try to work while studying—perhaps even studying part-time. Also, many professional schools offer primarily the Psy.D. degree, reserving the Ph.D. (if they offer it at all) for a few, select students.</a:t>
            </a:r>
            <a:r>
              <a:rPr lang="en-US" sz="2000"/>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r>
              <a:rPr lang="en-US"/>
              <a:t>Purpose of the Examination</a:t>
            </a:r>
          </a:p>
        </p:txBody>
      </p:sp>
      <p:sp>
        <p:nvSpPr>
          <p:cNvPr id="95235" name="Rectangle 3"/>
          <p:cNvSpPr>
            <a:spLocks noGrp="1" noChangeArrowheads="1"/>
          </p:cNvSpPr>
          <p:nvPr>
            <p:ph type="body" idx="1"/>
          </p:nvPr>
        </p:nvSpPr>
        <p:spPr>
          <a:xfrm>
            <a:off x="228600" y="1676400"/>
            <a:ext cx="8915400" cy="4876800"/>
          </a:xfrm>
        </p:spPr>
        <p:txBody>
          <a:bodyPr/>
          <a:lstStyle/>
          <a:p>
            <a:pPr marL="285750" indent="-285750">
              <a:buFont typeface="Wingdings" pitchFamily="2" charset="2"/>
              <a:buNone/>
            </a:pPr>
            <a:r>
              <a:rPr lang="en-US" sz="2800"/>
              <a:t>The examination for the diploma is designed to assess advanced competence in the practice of clinical neuropsychology.  It is intended not just as a measure of fund of knowledge, but also as a tool to determine the effectiveness of application of neuropsychological principles in the clinical setting and the promotion of the welfare of the patient.  </a:t>
            </a:r>
            <a:r>
              <a:rPr lang="en-US" sz="2800" i="1"/>
              <a:t>The examination is designed to provide a standard by which competence to practice Clinical Neuropsychology is judged.  </a:t>
            </a:r>
          </a:p>
          <a:p>
            <a:pPr marL="285750" indent="-285750">
              <a:buFont typeface="Wingdings" pitchFamily="2" charset="2"/>
              <a:buNone/>
            </a:pPr>
            <a:r>
              <a:rPr lang="en-US" sz="2800" i="1"/>
              <a:t>				Bieliauskas &amp; Matthews, 1987</a:t>
            </a:r>
            <a:endParaRPr lang="en-US" sz="28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r>
              <a:rPr lang="en-US"/>
              <a:t>ABCN Officers and Appointees</a:t>
            </a:r>
            <a:br>
              <a:rPr lang="en-US"/>
            </a:br>
            <a:r>
              <a:rPr lang="en-US"/>
              <a:t>2007-2009</a:t>
            </a:r>
          </a:p>
        </p:txBody>
      </p:sp>
      <p:sp>
        <p:nvSpPr>
          <p:cNvPr id="98307" name="Rectangle 3"/>
          <p:cNvSpPr>
            <a:spLocks noGrp="1" noChangeArrowheads="1"/>
          </p:cNvSpPr>
          <p:nvPr>
            <p:ph type="body" idx="1"/>
          </p:nvPr>
        </p:nvSpPr>
        <p:spPr/>
        <p:txBody>
          <a:bodyPr/>
          <a:lstStyle/>
          <a:p>
            <a:pPr marL="285750" indent="-285750"/>
            <a:r>
              <a:rPr lang="en-US" sz="2800"/>
              <a:t>President				Michael Westerveld</a:t>
            </a:r>
          </a:p>
          <a:p>
            <a:pPr marL="285750" indent="-285750"/>
            <a:r>
              <a:rPr lang="en-US" sz="2800"/>
              <a:t>Vice President			Bernice Marcopulos</a:t>
            </a:r>
          </a:p>
          <a:p>
            <a:pPr marL="285750" indent="-285750"/>
            <a:r>
              <a:rPr lang="en-US" sz="2800"/>
              <a:t>Secretary				Karen Wills</a:t>
            </a:r>
          </a:p>
          <a:p>
            <a:pPr marL="285750" indent="-285750"/>
            <a:r>
              <a:rPr lang="en-US" sz="2800"/>
              <a:t>Treasurer				Rich Naugle</a:t>
            </a:r>
          </a:p>
          <a:p>
            <a:pPr marL="285750" indent="-285750"/>
            <a:r>
              <a:rPr lang="en-US" sz="2800"/>
              <a:t>ABPP Representative		Sandra Koffler</a:t>
            </a:r>
          </a:p>
          <a:p>
            <a:pPr marL="285750" indent="-285750"/>
            <a:endParaRPr lang="en-US" sz="2800"/>
          </a:p>
          <a:p>
            <a:pPr marL="285750" indent="-285750"/>
            <a:r>
              <a:rPr lang="en-US" sz="2800"/>
              <a:t>Executive Director		Linas Bieliauskas</a:t>
            </a:r>
          </a:p>
          <a:p>
            <a:pPr marL="285750" indent="-285750"/>
            <a:r>
              <a:rPr lang="en-US" sz="2800"/>
              <a:t>Exam Committee Chair      Bernice Marcopulos</a:t>
            </a:r>
          </a:p>
          <a:p>
            <a:pPr marL="285750" indent="-285750"/>
            <a:r>
              <a:rPr lang="en-US" sz="2800"/>
              <a:t>Local Arrangements Chair	Chris Grote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1217613" y="609600"/>
            <a:ext cx="6710362" cy="1143000"/>
          </a:xfrm>
          <a:prstGeom prst="rect">
            <a:avLst/>
          </a:prstGeom>
          <a:noFill/>
          <a:ln w="9525">
            <a:noFill/>
            <a:miter lim="800000"/>
            <a:headEnd/>
            <a:tailEnd/>
          </a:ln>
          <a:effectLst/>
        </p:spPr>
        <p:txBody>
          <a:bodyPr lIns="90488" tIns="44450" rIns="90488" bIns="44450" anchor="ctr"/>
          <a:lstStyle/>
          <a:p>
            <a:pPr algn="ctr" eaLnBrk="1" hangingPunct="1">
              <a:lnSpc>
                <a:spcPct val="90000"/>
              </a:lnSpc>
            </a:pPr>
            <a:r>
              <a:rPr lang="en-US" sz="4400" b="1">
                <a:effectLst>
                  <a:outerShdw blurRad="38100" dist="38100" dir="2700000" algn="tl">
                    <a:srgbClr val="000000"/>
                  </a:outerShdw>
                </a:effectLst>
                <a:latin typeface="Trebuchet MS" pitchFamily="34" charset="0"/>
              </a:rPr>
              <a:t>ABCN BOD   2007</a:t>
            </a:r>
          </a:p>
        </p:txBody>
      </p:sp>
      <p:sp>
        <p:nvSpPr>
          <p:cNvPr id="100355" name="Rectangle 3"/>
          <p:cNvSpPr>
            <a:spLocks noChangeArrowheads="1"/>
          </p:cNvSpPr>
          <p:nvPr/>
        </p:nvSpPr>
        <p:spPr bwMode="auto">
          <a:xfrm>
            <a:off x="228600" y="1981200"/>
            <a:ext cx="8686800" cy="4114800"/>
          </a:xfrm>
          <a:prstGeom prst="rect">
            <a:avLst/>
          </a:prstGeom>
          <a:noFill/>
          <a:ln w="9525">
            <a:noFill/>
            <a:miter lim="800000"/>
            <a:headEnd/>
            <a:tailEnd/>
          </a:ln>
          <a:effectLst/>
        </p:spPr>
        <p:txBody>
          <a:bodyPr lIns="90488" tIns="44450" rIns="90488" bIns="44450"/>
          <a:lstStyle/>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Debra Koltai Attix (2007-2012) Richard Naugle (2000-2009)</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William Barr (2003-2008)     Celiane Rey-Casserly (2005-2010)</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 James Becker (2004-2009)     Brenda Spiegler (2005-2010)</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Julie Bobholz (2007-2012)      Sara Swanson (2004-2009)</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Jennifer Haut (2006-2011       Fred Unverzagt (2006-2011)</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David Kareken (2006-2011)     Michael Westerveld (2000-2009)</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Sandra Koffler (1997-2007)     Karen Wills (2003-2009)</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Gregory Lee (2004-2009        Tony Wong (2007-2012)</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John Lucas (2005-2010)</a:t>
            </a:r>
          </a:p>
          <a:p>
            <a:pPr marL="285750" indent="-285750" eaLnBrk="1" hangingPunct="1">
              <a:lnSpc>
                <a:spcPct val="90000"/>
              </a:lnSpc>
              <a:spcBef>
                <a:spcPct val="20000"/>
              </a:spcBef>
              <a:buClr>
                <a:schemeClr val="hlink"/>
              </a:buClr>
              <a:buSzPct val="70000"/>
              <a:buFont typeface="Wingdings" pitchFamily="2" charset="2"/>
              <a:buNone/>
            </a:pPr>
            <a:r>
              <a:rPr lang="en-US" sz="2400">
                <a:effectLst>
                  <a:outerShdw blurRad="38100" dist="38100" dir="2700000" algn="tl">
                    <a:srgbClr val="000000"/>
                  </a:outerShdw>
                </a:effectLst>
                <a:latin typeface="Trebuchet MS" pitchFamily="34" charset="0"/>
              </a:rPr>
              <a:t>Bernice Marcopulos (2003-2008)</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r>
              <a:rPr lang="en-US" sz="3800" b="0"/>
              <a:t>Current Status of Board Certification</a:t>
            </a:r>
          </a:p>
        </p:txBody>
      </p:sp>
      <p:sp>
        <p:nvSpPr>
          <p:cNvPr id="102403" name="Rectangle 3"/>
          <p:cNvSpPr>
            <a:spLocks noGrp="1" noChangeArrowheads="1"/>
          </p:cNvSpPr>
          <p:nvPr>
            <p:ph type="body" idx="1"/>
          </p:nvPr>
        </p:nvSpPr>
        <p:spPr>
          <a:xfrm>
            <a:off x="457200" y="1371600"/>
            <a:ext cx="8229600" cy="4759325"/>
          </a:xfrm>
        </p:spPr>
        <p:txBody>
          <a:bodyPr/>
          <a:lstStyle/>
          <a:p>
            <a:pPr>
              <a:lnSpc>
                <a:spcPct val="90000"/>
              </a:lnSpc>
            </a:pPr>
            <a:r>
              <a:rPr lang="en-US"/>
              <a:t>As of June, 2007, there are 599 board certified Clinical Neuropsychologists, from 48 states, the District of Columbia,  and 4 provinces. </a:t>
            </a:r>
          </a:p>
          <a:p>
            <a:pPr>
              <a:lnSpc>
                <a:spcPct val="90000"/>
              </a:lnSpc>
            </a:pPr>
            <a:r>
              <a:rPr lang="en-US"/>
              <a:t>Since its inception, ABCN has awarded board certification to 609 individuals. </a:t>
            </a:r>
          </a:p>
          <a:p>
            <a:pPr>
              <a:lnSpc>
                <a:spcPct val="90000"/>
              </a:lnSpc>
            </a:pPr>
            <a:r>
              <a:rPr lang="en-US"/>
              <a:t>In 2005, 61 took the written exam and 36 took the oral exam. </a:t>
            </a:r>
          </a:p>
          <a:p>
            <a:pPr>
              <a:lnSpc>
                <a:spcPct val="90000"/>
              </a:lnSpc>
            </a:pPr>
            <a:r>
              <a:rPr lang="en-US"/>
              <a:t>In 2006, 83 took the written exam and 47 took the oral.</a:t>
            </a:r>
          </a:p>
          <a:p>
            <a:pPr>
              <a:lnSpc>
                <a:spcPct val="90000"/>
              </a:lnSpc>
            </a:pPr>
            <a:r>
              <a:rPr lang="en-US"/>
              <a:t>So far 2007:  86 written; 20 orals</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457200" y="541338"/>
            <a:ext cx="8229600" cy="1143000"/>
          </a:xfrm>
          <a:prstGeom prst="rect">
            <a:avLst/>
          </a:prstGeom>
          <a:noFill/>
          <a:ln w="9525">
            <a:noFill/>
            <a:miter lim="800000"/>
            <a:headEnd/>
            <a:tailEnd/>
          </a:ln>
          <a:effectLst/>
        </p:spPr>
        <p:txBody>
          <a:bodyPr anchor="ctr"/>
          <a:lstStyle/>
          <a:p>
            <a:pPr algn="ctr" eaLnBrk="1" hangingPunct="1"/>
            <a:r>
              <a:rPr lang="en-US" sz="2800">
                <a:effectLst>
                  <a:outerShdw blurRad="38100" dist="38100" dir="2700000" algn="tl">
                    <a:srgbClr val="000000"/>
                  </a:outerShdw>
                </a:effectLst>
                <a:latin typeface="Trebuchet MS" pitchFamily="34" charset="0"/>
              </a:rPr>
              <a:t>ABCN Written Examinations</a:t>
            </a:r>
            <a:br>
              <a:rPr lang="en-US" sz="2800">
                <a:effectLst>
                  <a:outerShdw blurRad="38100" dist="38100" dir="2700000" algn="tl">
                    <a:srgbClr val="000000"/>
                  </a:outerShdw>
                </a:effectLst>
                <a:latin typeface="Trebuchet MS" pitchFamily="34" charset="0"/>
              </a:rPr>
            </a:br>
            <a:r>
              <a:rPr lang="en-US" sz="2800">
                <a:effectLst>
                  <a:outerShdw blurRad="38100" dist="38100" dir="2700000" algn="tl">
                    <a:srgbClr val="000000"/>
                  </a:outerShdw>
                </a:effectLst>
                <a:latin typeface="Trebuchet MS" pitchFamily="34" charset="0"/>
              </a:rPr>
              <a:t>in Recent Years</a:t>
            </a:r>
            <a:r>
              <a:rPr lang="en-US" sz="4400">
                <a:effectLst>
                  <a:outerShdw blurRad="38100" dist="38100" dir="2700000" algn="tl">
                    <a:srgbClr val="000000"/>
                  </a:outerShdw>
                </a:effectLst>
                <a:latin typeface="Times New Roman" pitchFamily="18" charset="0"/>
              </a:rPr>
              <a:t/>
            </a:r>
            <a:br>
              <a:rPr lang="en-US" sz="4400">
                <a:effectLst>
                  <a:outerShdw blurRad="38100" dist="38100" dir="2700000" algn="tl">
                    <a:srgbClr val="000000"/>
                  </a:outerShdw>
                </a:effectLst>
                <a:latin typeface="Times New Roman" pitchFamily="18" charset="0"/>
              </a:rPr>
            </a:br>
            <a:endParaRPr lang="en-US" sz="4400">
              <a:effectLst>
                <a:outerShdw blurRad="38100" dist="38100" dir="2700000" algn="tl">
                  <a:srgbClr val="000000"/>
                </a:outerShdw>
              </a:effectLst>
              <a:latin typeface="Times New Roman" pitchFamily="18" charset="0"/>
            </a:endParaRPr>
          </a:p>
        </p:txBody>
      </p:sp>
      <p:graphicFrame>
        <p:nvGraphicFramePr>
          <p:cNvPr id="103427" name="Object 3"/>
          <p:cNvGraphicFramePr>
            <a:graphicFrameLocks noChangeAspect="1"/>
          </p:cNvGraphicFramePr>
          <p:nvPr/>
        </p:nvGraphicFramePr>
        <p:xfrm>
          <a:off x="465138" y="1600200"/>
          <a:ext cx="8212137" cy="4524375"/>
        </p:xfrm>
        <a:graphic>
          <a:graphicData uri="http://schemas.openxmlformats.org/presentationml/2006/ole">
            <mc:AlternateContent xmlns:mc="http://schemas.openxmlformats.org/markup-compatibility/2006">
              <mc:Choice xmlns:v="urn:schemas-microsoft-com:vml" Requires="v">
                <p:oleObj spid="_x0000_s103428" name="Chart" r:id="rId4" imgW="8229600" imgH="4533900" progId="MSGraph.Chart.8">
                  <p:embed followColorScheme="full"/>
                </p:oleObj>
              </mc:Choice>
              <mc:Fallback>
                <p:oleObj name="Chart" r:id="rId4" imgW="8229600" imgH="4533900" progId="MSGraph.Chart.8">
                  <p:embed followColorScheme="full"/>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8" y="1600200"/>
                        <a:ext cx="8212137"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28" name="Text Box 4"/>
          <p:cNvSpPr txBox="1">
            <a:spLocks noChangeArrowheads="1"/>
          </p:cNvSpPr>
          <p:nvPr/>
        </p:nvSpPr>
        <p:spPr bwMode="auto">
          <a:xfrm>
            <a:off x="7620000" y="1981200"/>
            <a:ext cx="1039813" cy="762000"/>
          </a:xfrm>
          <a:prstGeom prst="rect">
            <a:avLst/>
          </a:prstGeom>
          <a:noFill/>
          <a:ln w="9525">
            <a:noFill/>
            <a:miter lim="800000"/>
            <a:headEnd/>
            <a:tailEnd/>
          </a:ln>
          <a:effectLst/>
        </p:spPr>
        <p:txBody>
          <a:bodyPr>
            <a:spAutoFit/>
          </a:bodyPr>
          <a:lstStyle/>
          <a:p>
            <a:pPr>
              <a:spcBef>
                <a:spcPct val="50000"/>
              </a:spcBef>
            </a:pPr>
            <a:r>
              <a:rPr lang="en-US" sz="4400" b="1">
                <a:effectLst>
                  <a:outerShdw blurRad="38100" dist="38100" dir="2700000" algn="tl">
                    <a:srgbClr val="000000"/>
                  </a:outerShdw>
                </a:effectLst>
              </a:rPr>
              <a:t>*</a:t>
            </a:r>
          </a:p>
        </p:txBody>
      </p:sp>
      <p:sp>
        <p:nvSpPr>
          <p:cNvPr id="103429" name="Text Box 5"/>
          <p:cNvSpPr txBox="1">
            <a:spLocks noChangeArrowheads="1"/>
          </p:cNvSpPr>
          <p:nvPr/>
        </p:nvSpPr>
        <p:spPr bwMode="auto">
          <a:xfrm>
            <a:off x="5308600" y="5949950"/>
            <a:ext cx="2894013" cy="762000"/>
          </a:xfrm>
          <a:prstGeom prst="rect">
            <a:avLst/>
          </a:prstGeom>
          <a:noFill/>
          <a:ln w="9525">
            <a:noFill/>
            <a:miter lim="800000"/>
            <a:headEnd/>
            <a:tailEnd/>
          </a:ln>
          <a:effectLst/>
        </p:spPr>
        <p:txBody>
          <a:bodyPr>
            <a:spAutoFit/>
          </a:bodyPr>
          <a:lstStyle/>
          <a:p>
            <a:pPr>
              <a:spcBef>
                <a:spcPct val="50000"/>
              </a:spcBef>
            </a:pPr>
            <a:r>
              <a:rPr lang="en-US" sz="4400" b="1">
                <a:effectLst>
                  <a:outerShdw blurRad="38100" dist="38100" dir="2700000" algn="tl">
                    <a:srgbClr val="000000"/>
                  </a:outerShdw>
                </a:effectLst>
              </a:rPr>
              <a:t>*</a:t>
            </a:r>
            <a:r>
              <a:rPr lang="en-US" sz="1600" b="1">
                <a:effectLst>
                  <a:outerShdw blurRad="38100" dist="38100" dir="2700000" algn="tl">
                    <a:srgbClr val="000000"/>
                  </a:outerShdw>
                </a:effectLst>
              </a:rPr>
              <a:t>with one exam to go</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r>
              <a:rPr lang="en-US" sz="3800" b="0"/>
              <a:t>Application and Examination</a:t>
            </a:r>
            <a:br>
              <a:rPr lang="en-US" sz="3800" b="0"/>
            </a:br>
            <a:r>
              <a:rPr lang="en-US" sz="3800" b="0"/>
              <a:t>2 phases</a:t>
            </a:r>
          </a:p>
        </p:txBody>
      </p:sp>
      <p:sp>
        <p:nvSpPr>
          <p:cNvPr id="105475" name="Rectangle 3"/>
          <p:cNvSpPr>
            <a:spLocks noGrp="1" noChangeArrowheads="1"/>
          </p:cNvSpPr>
          <p:nvPr>
            <p:ph type="body" sz="half" idx="1"/>
          </p:nvPr>
        </p:nvSpPr>
        <p:spPr>
          <a:xfrm>
            <a:off x="457200" y="1752600"/>
            <a:ext cx="4038600" cy="4373563"/>
          </a:xfrm>
        </p:spPr>
        <p:txBody>
          <a:bodyPr/>
          <a:lstStyle/>
          <a:p>
            <a:pPr algn="ctr">
              <a:buFont typeface="Wingdings" pitchFamily="2" charset="2"/>
              <a:buNone/>
            </a:pPr>
            <a:r>
              <a:rPr lang="en-US">
                <a:solidFill>
                  <a:schemeClr val="hlink"/>
                </a:solidFill>
              </a:rPr>
              <a:t>Assessment of education, training, knowledge</a:t>
            </a:r>
          </a:p>
          <a:p>
            <a:pPr>
              <a:buFont typeface="Wingdings" pitchFamily="2" charset="2"/>
              <a:buNone/>
            </a:pPr>
            <a:endParaRPr lang="en-US">
              <a:solidFill>
                <a:schemeClr val="hlink"/>
              </a:solidFill>
            </a:endParaRPr>
          </a:p>
          <a:p>
            <a:pPr>
              <a:buFont typeface="Wingdings" pitchFamily="2" charset="2"/>
              <a:buNone/>
            </a:pPr>
            <a:r>
              <a:rPr lang="en-US"/>
              <a:t>1.  Application and Credentials Review </a:t>
            </a:r>
          </a:p>
          <a:p>
            <a:pPr>
              <a:buFont typeface="Wingdings" pitchFamily="2" charset="2"/>
              <a:buNone/>
            </a:pPr>
            <a:endParaRPr lang="en-US"/>
          </a:p>
          <a:p>
            <a:pPr>
              <a:buFont typeface="Wingdings" pitchFamily="2" charset="2"/>
              <a:buNone/>
            </a:pPr>
            <a:r>
              <a:rPr lang="en-US"/>
              <a:t>2.  Written Exam</a:t>
            </a:r>
          </a:p>
        </p:txBody>
      </p:sp>
      <p:sp>
        <p:nvSpPr>
          <p:cNvPr id="105476" name="Rectangle 4"/>
          <p:cNvSpPr>
            <a:spLocks noGrp="1" noChangeArrowheads="1"/>
          </p:cNvSpPr>
          <p:nvPr>
            <p:ph type="body" sz="half" idx="2"/>
          </p:nvPr>
        </p:nvSpPr>
        <p:spPr>
          <a:xfrm>
            <a:off x="4648200" y="1752600"/>
            <a:ext cx="4038600" cy="4373563"/>
          </a:xfrm>
        </p:spPr>
        <p:txBody>
          <a:bodyPr/>
          <a:lstStyle/>
          <a:p>
            <a:pPr algn="ctr">
              <a:buFont typeface="Wingdings" pitchFamily="2" charset="2"/>
              <a:buNone/>
            </a:pPr>
            <a:r>
              <a:rPr lang="en-US">
                <a:solidFill>
                  <a:schemeClr val="hlink"/>
                </a:solidFill>
              </a:rPr>
              <a:t>Assessment of competence</a:t>
            </a:r>
          </a:p>
          <a:p>
            <a:pPr>
              <a:buFont typeface="Wingdings" pitchFamily="2" charset="2"/>
              <a:buNone/>
            </a:pPr>
            <a:endParaRPr lang="en-US">
              <a:solidFill>
                <a:schemeClr val="hlink"/>
              </a:solidFill>
            </a:endParaRPr>
          </a:p>
          <a:p>
            <a:pPr>
              <a:buFont typeface="Wingdings" pitchFamily="2" charset="2"/>
              <a:buNone/>
            </a:pPr>
            <a:r>
              <a:rPr lang="en-US"/>
              <a:t>   </a:t>
            </a:r>
          </a:p>
          <a:p>
            <a:pPr>
              <a:buFont typeface="Wingdings" pitchFamily="2" charset="2"/>
              <a:buNone/>
            </a:pPr>
            <a:r>
              <a:rPr lang="en-US"/>
              <a:t>  3. Practice Sample Evaluation</a:t>
            </a:r>
          </a:p>
          <a:p>
            <a:pPr>
              <a:buFont typeface="Wingdings" pitchFamily="2" charset="2"/>
              <a:buNone/>
            </a:pPr>
            <a:endParaRPr lang="en-US"/>
          </a:p>
          <a:p>
            <a:pPr>
              <a:buFont typeface="Wingdings" pitchFamily="2" charset="2"/>
              <a:buNone/>
            </a:pPr>
            <a:r>
              <a:rPr lang="en-US"/>
              <a:t>   4. Oral Exam</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noFill/>
          <a:ln/>
        </p:spPr>
        <p:txBody>
          <a:bodyPr lIns="90488" tIns="44450" rIns="90488" bIns="44450"/>
          <a:lstStyle/>
          <a:p>
            <a:pPr>
              <a:lnSpc>
                <a:spcPct val="90000"/>
              </a:lnSpc>
            </a:pPr>
            <a:r>
              <a:rPr lang="en-US"/>
              <a:t>Costs</a:t>
            </a:r>
          </a:p>
        </p:txBody>
      </p:sp>
      <p:sp>
        <p:nvSpPr>
          <p:cNvPr id="106499" name="Rectangle 3"/>
          <p:cNvSpPr>
            <a:spLocks noGrp="1" noChangeArrowheads="1"/>
          </p:cNvSpPr>
          <p:nvPr>
            <p:ph type="body" idx="1"/>
          </p:nvPr>
        </p:nvSpPr>
        <p:spPr>
          <a:xfrm>
            <a:off x="685800" y="1905000"/>
            <a:ext cx="7620000" cy="3886200"/>
          </a:xfrm>
          <a:noFill/>
          <a:ln/>
        </p:spPr>
        <p:txBody>
          <a:bodyPr lIns="90488" tIns="44450" rIns="90488" bIns="44450"/>
          <a:lstStyle/>
          <a:p>
            <a:pPr marL="285750" indent="-285750">
              <a:lnSpc>
                <a:spcPct val="90000"/>
              </a:lnSpc>
            </a:pPr>
            <a:r>
              <a:rPr lang="en-US" sz="2800"/>
              <a:t>$125 Application Fee</a:t>
            </a:r>
          </a:p>
          <a:p>
            <a:pPr marL="285750" indent="-285750">
              <a:lnSpc>
                <a:spcPct val="90000"/>
              </a:lnSpc>
              <a:buFont typeface="Wingdings" pitchFamily="2" charset="2"/>
              <a:buNone/>
            </a:pPr>
            <a:endParaRPr lang="en-US" sz="2800"/>
          </a:p>
          <a:p>
            <a:pPr marL="285750" indent="-285750">
              <a:lnSpc>
                <a:spcPct val="90000"/>
              </a:lnSpc>
            </a:pPr>
            <a:r>
              <a:rPr lang="en-US" sz="2800"/>
              <a:t>$300 Written Examination Fee</a:t>
            </a:r>
          </a:p>
          <a:p>
            <a:pPr marL="285750" indent="-285750">
              <a:lnSpc>
                <a:spcPct val="90000"/>
              </a:lnSpc>
            </a:pPr>
            <a:endParaRPr lang="en-US" sz="2800"/>
          </a:p>
          <a:p>
            <a:pPr marL="285750" indent="-285750">
              <a:lnSpc>
                <a:spcPct val="90000"/>
              </a:lnSpc>
            </a:pPr>
            <a:r>
              <a:rPr lang="en-US" sz="2800"/>
              <a:t>$250 Work Sample Fee</a:t>
            </a:r>
          </a:p>
          <a:p>
            <a:pPr marL="285750" indent="-285750">
              <a:lnSpc>
                <a:spcPct val="90000"/>
              </a:lnSpc>
            </a:pPr>
            <a:endParaRPr lang="en-US" sz="2800"/>
          </a:p>
          <a:p>
            <a:pPr marL="285750" indent="-285750">
              <a:lnSpc>
                <a:spcPct val="90000"/>
              </a:lnSpc>
            </a:pPr>
            <a:r>
              <a:rPr lang="en-US" sz="2800"/>
              <a:t>$450 Oral Examination Fee</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r>
              <a:rPr lang="en-US"/>
              <a:t>How Long Does it Take?</a:t>
            </a:r>
          </a:p>
        </p:txBody>
      </p:sp>
      <p:pic>
        <p:nvPicPr>
          <p:cNvPr id="108547" name="Picture 3" descr="ABPP Board certification process"/>
          <p:cNvPicPr>
            <a:picLocks noGrp="1" noChangeAspect="1" noChangeArrowheads="1"/>
          </p:cNvPicPr>
          <p:nvPr>
            <p:ph type="body" idx="1"/>
          </p:nvPr>
        </p:nvPicPr>
        <p:blipFill>
          <a:blip r:embed="rId2" cstate="print"/>
          <a:srcRect/>
          <a:stretch>
            <a:fillRect/>
          </a:stretch>
        </p:blipFill>
        <p:spPr>
          <a:xfrm>
            <a:off x="533400" y="1371600"/>
            <a:ext cx="8153400" cy="5308600"/>
          </a:xfrm>
          <a:noFill/>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xfrm>
            <a:off x="1173163" y="296863"/>
            <a:ext cx="6680200" cy="949325"/>
          </a:xfrm>
          <a:noFill/>
          <a:ln/>
        </p:spPr>
        <p:txBody>
          <a:bodyPr lIns="90488" tIns="44450" rIns="90488" bIns="44450"/>
          <a:lstStyle/>
          <a:p>
            <a:pPr>
              <a:lnSpc>
                <a:spcPct val="90000"/>
              </a:lnSpc>
            </a:pPr>
            <a:r>
              <a:rPr lang="en-US"/>
              <a:t>Eligibility Criteria</a:t>
            </a:r>
          </a:p>
        </p:txBody>
      </p:sp>
      <p:sp>
        <p:nvSpPr>
          <p:cNvPr id="109571" name="Rectangle 3"/>
          <p:cNvSpPr>
            <a:spLocks noGrp="1" noChangeArrowheads="1"/>
          </p:cNvSpPr>
          <p:nvPr>
            <p:ph type="body" idx="1"/>
          </p:nvPr>
        </p:nvSpPr>
        <p:spPr>
          <a:xfrm>
            <a:off x="457200" y="1201738"/>
            <a:ext cx="8153400" cy="5502275"/>
          </a:xfrm>
          <a:noFill/>
          <a:ln/>
        </p:spPr>
        <p:txBody>
          <a:bodyPr lIns="90488" tIns="44450" rIns="90488" bIns="44450"/>
          <a:lstStyle/>
          <a:p>
            <a:pPr marL="285750" indent="-285750">
              <a:lnSpc>
                <a:spcPct val="90000"/>
              </a:lnSpc>
            </a:pPr>
            <a:r>
              <a:rPr lang="en-US" sz="2400"/>
              <a:t>Earned doctoral degree in psychology from a regionally accredited university.</a:t>
            </a:r>
          </a:p>
          <a:p>
            <a:pPr marL="285750" indent="-285750">
              <a:lnSpc>
                <a:spcPct val="90000"/>
              </a:lnSpc>
            </a:pPr>
            <a:r>
              <a:rPr lang="en-US" sz="2400"/>
              <a:t>Membership in professional psychological organizations which have identified purposes and policies that are congruent with those of ABPP.</a:t>
            </a:r>
          </a:p>
          <a:p>
            <a:pPr marL="285750" indent="-285750">
              <a:lnSpc>
                <a:spcPct val="90000"/>
              </a:lnSpc>
            </a:pPr>
            <a:r>
              <a:rPr lang="en-US" sz="2400"/>
              <a:t>Licensed or certified at the level of independent practice.</a:t>
            </a:r>
          </a:p>
          <a:p>
            <a:pPr marL="285750" indent="-285750">
              <a:lnSpc>
                <a:spcPct val="90000"/>
              </a:lnSpc>
            </a:pPr>
            <a:r>
              <a:rPr lang="en-US" sz="2400"/>
              <a:t>Areas of training and experience:</a:t>
            </a:r>
          </a:p>
          <a:p>
            <a:pPr marL="685800" lvl="1" indent="-228600">
              <a:lnSpc>
                <a:spcPct val="90000"/>
              </a:lnSpc>
            </a:pPr>
            <a:r>
              <a:rPr lang="en-US" sz="2000"/>
              <a:t>Basic Neurosciences	-Neuropathology</a:t>
            </a:r>
          </a:p>
          <a:p>
            <a:pPr marL="685800" lvl="1" indent="-228600">
              <a:lnSpc>
                <a:spcPct val="90000"/>
              </a:lnSpc>
            </a:pPr>
            <a:r>
              <a:rPr lang="en-US" sz="2000"/>
              <a:t>Clinical Neurology	-Neuroanatomy</a:t>
            </a:r>
          </a:p>
          <a:p>
            <a:pPr marL="685800" lvl="1" indent="-228600">
              <a:lnSpc>
                <a:spcPct val="90000"/>
              </a:lnSpc>
            </a:pPr>
            <a:r>
              <a:rPr lang="en-US" sz="2000"/>
              <a:t>Psychological Assessment</a:t>
            </a:r>
          </a:p>
          <a:p>
            <a:pPr marL="685800" lvl="1" indent="-228600">
              <a:lnSpc>
                <a:spcPct val="90000"/>
              </a:lnSpc>
            </a:pPr>
            <a:r>
              <a:rPr lang="en-US" sz="2000"/>
              <a:t>Clinical Neuropsychological Assessment</a:t>
            </a:r>
          </a:p>
          <a:p>
            <a:pPr marL="685800" lvl="1" indent="-228600">
              <a:lnSpc>
                <a:spcPct val="90000"/>
              </a:lnSpc>
            </a:pPr>
            <a:r>
              <a:rPr lang="en-US" sz="2000"/>
              <a:t>Psychological Intervention</a:t>
            </a:r>
          </a:p>
          <a:p>
            <a:pPr marL="685800" lvl="1" indent="-228600">
              <a:lnSpc>
                <a:spcPct val="90000"/>
              </a:lnSpc>
            </a:pPr>
            <a:r>
              <a:rPr lang="en-US" sz="2000"/>
              <a:t>Psychopathology</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228600" y="266700"/>
            <a:ext cx="8915400" cy="6281738"/>
          </a:xfrm>
          <a:noFill/>
          <a:ln/>
        </p:spPr>
        <p:txBody>
          <a:bodyPr lIns="90488" tIns="44450" rIns="90488" bIns="44450"/>
          <a:lstStyle/>
          <a:p>
            <a:pPr marL="285750" indent="-285750">
              <a:lnSpc>
                <a:spcPct val="90000"/>
              </a:lnSpc>
              <a:buFont typeface="Wingdings" pitchFamily="2" charset="2"/>
              <a:buNone/>
            </a:pPr>
            <a:r>
              <a:rPr lang="en-US" sz="2800"/>
              <a:t>Three years of experience in Clinical Neuropsychology, satisfied by:</a:t>
            </a:r>
          </a:p>
          <a:p>
            <a:pPr marL="685800" lvl="1" indent="-228600">
              <a:lnSpc>
                <a:spcPct val="90000"/>
              </a:lnSpc>
            </a:pPr>
            <a:r>
              <a:rPr lang="en-US" sz="2400"/>
              <a:t>3 years of experience, one of which may be predoctoral internship with an emphasis in Clinical Neuropsychology</a:t>
            </a:r>
          </a:p>
          <a:p>
            <a:pPr marL="685800" lvl="1" indent="-228600">
              <a:lnSpc>
                <a:spcPct val="90000"/>
              </a:lnSpc>
            </a:pPr>
            <a:r>
              <a:rPr lang="en-US" sz="2400"/>
              <a:t>one year pre or post doctoral experience </a:t>
            </a:r>
            <a:r>
              <a:rPr lang="en-US" sz="2400" i="1"/>
              <a:t>and</a:t>
            </a:r>
            <a:r>
              <a:rPr lang="en-US" sz="2400"/>
              <a:t> successful completion of a postdoctoral program in Clinical Neuropsychology</a:t>
            </a:r>
          </a:p>
          <a:p>
            <a:pPr marL="685800" lvl="1" indent="-228600">
              <a:lnSpc>
                <a:spcPct val="90000"/>
              </a:lnSpc>
              <a:buFont typeface="Wingdings" pitchFamily="2" charset="2"/>
              <a:buNone/>
            </a:pPr>
            <a:endParaRPr lang="en-US" sz="2400"/>
          </a:p>
          <a:p>
            <a:pPr marL="285750" indent="-285750">
              <a:lnSpc>
                <a:spcPct val="90000"/>
              </a:lnSpc>
              <a:buFont typeface="Wingdings" pitchFamily="2" charset="2"/>
              <a:buNone/>
            </a:pPr>
            <a:r>
              <a:rPr lang="en-US" sz="2800"/>
              <a:t>Two years of supervision in the practice of Clinical Neuropsychology, satisfied by:</a:t>
            </a:r>
          </a:p>
          <a:p>
            <a:pPr marL="685800" lvl="1" indent="-228600">
              <a:lnSpc>
                <a:spcPct val="90000"/>
              </a:lnSpc>
            </a:pPr>
            <a:r>
              <a:rPr lang="en-US" sz="2400"/>
              <a:t>2 years of postdoctoral supervision</a:t>
            </a:r>
          </a:p>
          <a:p>
            <a:pPr marL="685800" lvl="1" indent="-228600">
              <a:lnSpc>
                <a:spcPct val="90000"/>
              </a:lnSpc>
            </a:pPr>
            <a:r>
              <a:rPr lang="en-US" sz="2400"/>
              <a:t>1 year of predoctoral &amp; 1 year of postdoctoral supervision</a:t>
            </a:r>
          </a:p>
          <a:p>
            <a:pPr marL="685800" lvl="1" indent="-228600">
              <a:lnSpc>
                <a:spcPct val="90000"/>
              </a:lnSpc>
            </a:pPr>
            <a:r>
              <a:rPr lang="en-US" sz="2400"/>
              <a:t>completion of a postdoctoral program in Clinical Neuropsychology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b="1"/>
              <a:t>Neuropsychology Track?</a:t>
            </a:r>
          </a:p>
        </p:txBody>
      </p:sp>
      <p:sp>
        <p:nvSpPr>
          <p:cNvPr id="10245" name="Rectangle 5"/>
          <p:cNvSpPr>
            <a:spLocks noChangeArrowheads="1"/>
          </p:cNvSpPr>
          <p:nvPr/>
        </p:nvSpPr>
        <p:spPr bwMode="auto">
          <a:xfrm>
            <a:off x="304800" y="3054350"/>
            <a:ext cx="8610600" cy="311150"/>
          </a:xfrm>
          <a:prstGeom prst="rect">
            <a:avLst/>
          </a:prstGeom>
          <a:noFill/>
          <a:ln w="9525">
            <a:noFill/>
            <a:miter lim="800000"/>
            <a:headEnd/>
            <a:tailEnd/>
          </a:ln>
          <a:effectLst/>
        </p:spPr>
        <p:txBody>
          <a:bodyPr>
            <a:spAutoFit/>
          </a:bodyPr>
          <a:lstStyle/>
          <a:p>
            <a:pPr eaLnBrk="1" hangingPunct="1">
              <a:lnSpc>
                <a:spcPct val="80000"/>
              </a:lnSpc>
              <a:spcBef>
                <a:spcPct val="20000"/>
              </a:spcBef>
              <a:buClr>
                <a:schemeClr val="hlink"/>
              </a:buClr>
              <a:buSzPct val="80000"/>
              <a:buFont typeface="Wingdings" pitchFamily="2" charset="2"/>
              <a:buChar char="Ø"/>
            </a:pPr>
            <a:endParaRPr lang="en-US"/>
          </a:p>
        </p:txBody>
      </p:sp>
      <p:sp>
        <p:nvSpPr>
          <p:cNvPr id="10247" name="Rectangle 7"/>
          <p:cNvSpPr>
            <a:spLocks noChangeArrowheads="1"/>
          </p:cNvSpPr>
          <p:nvPr/>
        </p:nvSpPr>
        <p:spPr bwMode="auto">
          <a:xfrm>
            <a:off x="457200" y="1752600"/>
            <a:ext cx="8077200" cy="4765675"/>
          </a:xfrm>
          <a:prstGeom prst="rect">
            <a:avLst/>
          </a:prstGeom>
          <a:noFill/>
          <a:ln w="9525">
            <a:noFill/>
            <a:miter lim="800000"/>
            <a:headEnd/>
            <a:tailEnd/>
          </a:ln>
          <a:effectLst/>
        </p:spPr>
        <p:txBody>
          <a:bodyPr>
            <a:spAutoFit/>
          </a:bodyPr>
          <a:lstStyle/>
          <a:p>
            <a:pPr eaLnBrk="1" hangingPunct="1">
              <a:lnSpc>
                <a:spcPct val="80000"/>
              </a:lnSpc>
              <a:spcBef>
                <a:spcPct val="20000"/>
              </a:spcBef>
              <a:buClr>
                <a:schemeClr val="hlink"/>
              </a:buClr>
              <a:buSzPct val="80000"/>
              <a:buFont typeface="Wingdings" pitchFamily="2" charset="2"/>
              <a:buChar char="Ø"/>
            </a:pPr>
            <a:r>
              <a:rPr lang="en-US" sz="2400">
                <a:effectLst>
                  <a:outerShdw blurRad="38100" dist="38100" dir="2700000" algn="tl">
                    <a:srgbClr val="000000"/>
                  </a:outerShdw>
                </a:effectLst>
              </a:rPr>
              <a:t>Specialization in NP can begin at the doctoral level.</a:t>
            </a:r>
          </a:p>
          <a:p>
            <a:pPr eaLnBrk="1" hangingPunct="1">
              <a:lnSpc>
                <a:spcPct val="80000"/>
              </a:lnSpc>
              <a:spcBef>
                <a:spcPct val="20000"/>
              </a:spcBef>
              <a:buClr>
                <a:schemeClr val="hlink"/>
              </a:buClr>
              <a:buSzPct val="80000"/>
              <a:buFont typeface="Wingdings" pitchFamily="2" charset="2"/>
              <a:buNone/>
            </a:pPr>
            <a:endParaRPr lang="en-US" sz="2400">
              <a:effectLst>
                <a:outerShdw blurRad="38100" dist="38100" dir="2700000" algn="tl">
                  <a:srgbClr val="000000"/>
                </a:outerShdw>
              </a:effectLst>
            </a:endParaRPr>
          </a:p>
          <a:p>
            <a:pPr eaLnBrk="1" hangingPunct="1">
              <a:lnSpc>
                <a:spcPct val="80000"/>
              </a:lnSpc>
              <a:spcBef>
                <a:spcPct val="20000"/>
              </a:spcBef>
              <a:buClr>
                <a:schemeClr val="hlink"/>
              </a:buClr>
              <a:buSzPct val="80000"/>
              <a:buFont typeface="Wingdings" pitchFamily="2" charset="2"/>
              <a:buChar char="Ø"/>
            </a:pPr>
            <a:r>
              <a:rPr lang="en-US" sz="2400">
                <a:effectLst>
                  <a:outerShdw blurRad="38100" dist="38100" dir="2700000" algn="tl">
                    <a:srgbClr val="000000"/>
                  </a:outerShdw>
                </a:effectLst>
              </a:rPr>
              <a:t>Often, Clinical Neuropsychology is offered as a distinct track in clinical psychology programs, designed to follow APA Div40/Houston Conference guidelines.</a:t>
            </a:r>
          </a:p>
          <a:p>
            <a:pPr eaLnBrk="1" hangingPunct="1">
              <a:lnSpc>
                <a:spcPct val="80000"/>
              </a:lnSpc>
              <a:spcBef>
                <a:spcPct val="20000"/>
              </a:spcBef>
              <a:buClr>
                <a:schemeClr val="hlink"/>
              </a:buClr>
              <a:buSzPct val="80000"/>
              <a:buFont typeface="Wingdings" pitchFamily="2" charset="2"/>
              <a:buChar char="Ø"/>
            </a:pPr>
            <a:endParaRPr lang="en-US" sz="2400">
              <a:effectLst>
                <a:outerShdw blurRad="38100" dist="38100" dir="2700000" algn="tl">
                  <a:srgbClr val="000000"/>
                </a:outerShdw>
              </a:effectLst>
            </a:endParaRPr>
          </a:p>
          <a:p>
            <a:pPr eaLnBrk="1" hangingPunct="1">
              <a:lnSpc>
                <a:spcPct val="80000"/>
              </a:lnSpc>
              <a:spcBef>
                <a:spcPct val="20000"/>
              </a:spcBef>
              <a:buClr>
                <a:schemeClr val="hlink"/>
              </a:buClr>
              <a:buSzPct val="80000"/>
              <a:buFont typeface="Wingdings" pitchFamily="2" charset="2"/>
              <a:buChar char="Ø"/>
            </a:pPr>
            <a:r>
              <a:rPr lang="en-US" sz="2400">
                <a:effectLst>
                  <a:outerShdw blurRad="38100" dist="38100" dir="2700000" algn="tl">
                    <a:srgbClr val="000000"/>
                  </a:outerShdw>
                </a:effectLst>
              </a:rPr>
              <a:t>Recognized tracks make it easier to specialize (existing, easily accessible NP faculty, research labs, clinics, on/off campus practica sites, core coursework curriculum…).</a:t>
            </a:r>
          </a:p>
          <a:p>
            <a:pPr eaLnBrk="1" hangingPunct="1">
              <a:lnSpc>
                <a:spcPct val="80000"/>
              </a:lnSpc>
              <a:spcBef>
                <a:spcPct val="20000"/>
              </a:spcBef>
              <a:buClr>
                <a:schemeClr val="hlink"/>
              </a:buClr>
              <a:buSzPct val="80000"/>
              <a:buFont typeface="Wingdings" pitchFamily="2" charset="2"/>
              <a:buChar char="Ø"/>
            </a:pPr>
            <a:endParaRPr lang="en-US" sz="2400">
              <a:effectLst>
                <a:outerShdw blurRad="38100" dist="38100" dir="2700000" algn="tl">
                  <a:srgbClr val="000000"/>
                </a:outerShdw>
              </a:effectLst>
            </a:endParaRPr>
          </a:p>
          <a:p>
            <a:pPr eaLnBrk="1" hangingPunct="1">
              <a:lnSpc>
                <a:spcPct val="80000"/>
              </a:lnSpc>
              <a:spcBef>
                <a:spcPct val="20000"/>
              </a:spcBef>
              <a:buClr>
                <a:schemeClr val="hlink"/>
              </a:buClr>
              <a:buSzPct val="80000"/>
              <a:buFont typeface="Wingdings" pitchFamily="2" charset="2"/>
              <a:buChar char="Ø"/>
            </a:pPr>
            <a:r>
              <a:rPr lang="en-US" sz="2400">
                <a:effectLst>
                  <a:outerShdw blurRad="38100" dist="38100" dir="2700000" algn="tl">
                    <a:srgbClr val="000000"/>
                  </a:outerShdw>
                </a:effectLst>
              </a:rPr>
              <a:t>No Track? That’s OK.</a:t>
            </a:r>
          </a:p>
          <a:p>
            <a:pPr eaLnBrk="1" hangingPunct="1">
              <a:lnSpc>
                <a:spcPct val="80000"/>
              </a:lnSpc>
              <a:spcBef>
                <a:spcPct val="20000"/>
              </a:spcBef>
              <a:buClr>
                <a:schemeClr val="hlink"/>
              </a:buClr>
              <a:buSzPct val="80000"/>
              <a:buFont typeface="Wingdings" pitchFamily="2" charset="2"/>
              <a:buChar char="Ø"/>
            </a:pPr>
            <a:r>
              <a:rPr lang="en-US" sz="2400">
                <a:effectLst>
                  <a:outerShdw blurRad="38100" dist="38100" dir="2700000" algn="tl">
                    <a:srgbClr val="000000"/>
                  </a:outerShdw>
                </a:effectLst>
              </a:rPr>
              <a:t>Important to be proactive</a:t>
            </a:r>
          </a:p>
          <a:p>
            <a:pPr lvl="1" eaLnBrk="1" hangingPunct="1">
              <a:lnSpc>
                <a:spcPct val="80000"/>
              </a:lnSpc>
              <a:spcBef>
                <a:spcPct val="20000"/>
              </a:spcBef>
              <a:buClr>
                <a:schemeClr val="hlink"/>
              </a:buClr>
              <a:buSzPct val="80000"/>
              <a:buFont typeface="Wingdings" pitchFamily="2" charset="2"/>
              <a:buChar char="Ø"/>
            </a:pPr>
            <a:r>
              <a:rPr lang="en-US" sz="2400">
                <a:effectLst>
                  <a:outerShdw blurRad="38100" dist="38100" dir="2700000" algn="tl">
                    <a:srgbClr val="000000"/>
                  </a:outerShdw>
                </a:effectLst>
              </a:rPr>
              <a:t>Seek out didactics, research and clinical training opportunities in the community to be competitive.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1217613" y="609600"/>
            <a:ext cx="6710362" cy="1143000"/>
          </a:xfrm>
          <a:prstGeom prst="rect">
            <a:avLst/>
          </a:prstGeom>
          <a:noFill/>
          <a:ln w="9525">
            <a:noFill/>
            <a:miter lim="800000"/>
            <a:headEnd/>
            <a:tailEnd/>
          </a:ln>
          <a:effectLst/>
        </p:spPr>
        <p:txBody>
          <a:bodyPr lIns="90488" tIns="44450" rIns="90488" bIns="44450" anchor="ctr"/>
          <a:lstStyle/>
          <a:p>
            <a:pPr algn="ctr" eaLnBrk="1" hangingPunct="1">
              <a:lnSpc>
                <a:spcPct val="90000"/>
              </a:lnSpc>
            </a:pPr>
            <a:r>
              <a:rPr lang="en-US" sz="4400" b="1">
                <a:effectLst>
                  <a:outerShdw blurRad="38100" dist="38100" dir="2700000" algn="tl">
                    <a:srgbClr val="000000"/>
                  </a:outerShdw>
                </a:effectLst>
                <a:latin typeface="Trebuchet MS" pitchFamily="34" charset="0"/>
              </a:rPr>
              <a:t>Written Examination</a:t>
            </a:r>
          </a:p>
        </p:txBody>
      </p:sp>
      <p:sp>
        <p:nvSpPr>
          <p:cNvPr id="113667" name="Rectangle 3"/>
          <p:cNvSpPr>
            <a:spLocks noChangeArrowheads="1"/>
          </p:cNvSpPr>
          <p:nvPr/>
        </p:nvSpPr>
        <p:spPr bwMode="auto">
          <a:xfrm>
            <a:off x="304800" y="1981200"/>
            <a:ext cx="8839200" cy="4648200"/>
          </a:xfrm>
          <a:prstGeom prst="rect">
            <a:avLst/>
          </a:prstGeom>
          <a:noFill/>
          <a:ln w="9525">
            <a:noFill/>
            <a:miter lim="800000"/>
            <a:headEnd/>
            <a:tailEnd/>
          </a:ln>
          <a:effectLst/>
        </p:spPr>
        <p:txBody>
          <a:bodyPr lIns="90488" tIns="44450" rIns="90488" bIns="44450"/>
          <a:lstStyle/>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Prepared in conjunction with the Professional Examination Service (PES)</a:t>
            </a:r>
          </a:p>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Updated every 2-3 years by 30%</a:t>
            </a:r>
          </a:p>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Items rated for appropriateness as well as accuracy</a:t>
            </a:r>
          </a:p>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100 multiple-choice items, covering 4 rubrics</a:t>
            </a:r>
          </a:p>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Given at each of the four major neuropsychological meetings annually, INS, AACN, APA Division 40, and NAN</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r>
              <a:rPr lang="en-US"/>
              <a:t>Four Rubrics for Questions from Houston Conference </a:t>
            </a:r>
          </a:p>
        </p:txBody>
      </p:sp>
      <p:sp>
        <p:nvSpPr>
          <p:cNvPr id="115715" name="Rectangle 3"/>
          <p:cNvSpPr>
            <a:spLocks noGrp="1" noChangeArrowheads="1"/>
          </p:cNvSpPr>
          <p:nvPr>
            <p:ph type="body" idx="1"/>
          </p:nvPr>
        </p:nvSpPr>
        <p:spPr>
          <a:xfrm>
            <a:off x="1219200" y="2057400"/>
            <a:ext cx="6710363" cy="4114800"/>
          </a:xfrm>
        </p:spPr>
        <p:txBody>
          <a:bodyPr/>
          <a:lstStyle/>
          <a:p>
            <a:pPr marL="285750" indent="-285750"/>
            <a:r>
              <a:rPr lang="en-US"/>
              <a:t>Generic Psychology Core </a:t>
            </a:r>
          </a:p>
          <a:p>
            <a:pPr marL="285750" indent="-285750"/>
            <a:r>
              <a:rPr lang="en-US"/>
              <a:t>Generic Clinical Core </a:t>
            </a:r>
          </a:p>
          <a:p>
            <a:pPr marL="285750" indent="-285750"/>
            <a:r>
              <a:rPr lang="en-US"/>
              <a:t>Brain-behavior Relationships </a:t>
            </a:r>
          </a:p>
          <a:p>
            <a:pPr marL="285750" indent="-285750"/>
            <a:r>
              <a:rPr lang="en-US"/>
              <a:t>Clinical Neuropsychology</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1217613" y="609600"/>
            <a:ext cx="6710362" cy="1143000"/>
          </a:xfrm>
          <a:prstGeom prst="rect">
            <a:avLst/>
          </a:prstGeom>
          <a:noFill/>
          <a:ln w="9525">
            <a:noFill/>
            <a:miter lim="800000"/>
            <a:headEnd/>
            <a:tailEnd/>
          </a:ln>
          <a:effectLst/>
        </p:spPr>
        <p:txBody>
          <a:bodyPr lIns="90488" tIns="44450" rIns="90488" bIns="44450" anchor="ctr"/>
          <a:lstStyle/>
          <a:p>
            <a:pPr algn="ctr" eaLnBrk="1" hangingPunct="1">
              <a:lnSpc>
                <a:spcPct val="90000"/>
              </a:lnSpc>
            </a:pPr>
            <a:r>
              <a:rPr lang="en-US" sz="4400" b="1">
                <a:effectLst>
                  <a:outerShdw blurRad="38100" dist="38100" dir="2700000" algn="tl">
                    <a:srgbClr val="000000"/>
                  </a:outerShdw>
                </a:effectLst>
                <a:latin typeface="Trebuchet MS" pitchFamily="34" charset="0"/>
              </a:rPr>
              <a:t>Work Sample Submission</a:t>
            </a:r>
          </a:p>
        </p:txBody>
      </p:sp>
      <p:sp>
        <p:nvSpPr>
          <p:cNvPr id="117763" name="Rectangle 3"/>
          <p:cNvSpPr>
            <a:spLocks noChangeArrowheads="1"/>
          </p:cNvSpPr>
          <p:nvPr/>
        </p:nvSpPr>
        <p:spPr bwMode="auto">
          <a:xfrm>
            <a:off x="685800" y="1981200"/>
            <a:ext cx="7848600" cy="4114800"/>
          </a:xfrm>
          <a:prstGeom prst="rect">
            <a:avLst/>
          </a:prstGeom>
          <a:noFill/>
          <a:ln w="9525">
            <a:noFill/>
            <a:miter lim="800000"/>
            <a:headEnd/>
            <a:tailEnd/>
          </a:ln>
          <a:effectLst/>
        </p:spPr>
        <p:txBody>
          <a:bodyPr lIns="90488" tIns="44450" rIns="90488" bIns="44450"/>
          <a:lstStyle/>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A work sample consists of two cases</a:t>
            </a:r>
          </a:p>
          <a:p>
            <a:pPr marL="285750" indent="-285750" eaLnBrk="1" hangingPunct="1">
              <a:lnSpc>
                <a:spcPct val="90000"/>
              </a:lnSpc>
              <a:spcBef>
                <a:spcPct val="20000"/>
              </a:spcBef>
              <a:buClr>
                <a:schemeClr val="hlink"/>
              </a:buClr>
              <a:buSzPct val="70000"/>
              <a:buFont typeface="Wingdings" pitchFamily="2" charset="2"/>
              <a:buChar char="n"/>
            </a:pPr>
            <a:r>
              <a:rPr lang="en-US" sz="3200">
                <a:effectLst>
                  <a:outerShdw blurRad="38100" dist="38100" dir="2700000" algn="tl">
                    <a:srgbClr val="000000"/>
                  </a:outerShdw>
                </a:effectLst>
                <a:latin typeface="Trebuchet MS" pitchFamily="34" charset="0"/>
              </a:rPr>
              <a:t>The cases must be sufficiently different to demonstrate broad knowledge</a:t>
            </a:r>
          </a:p>
          <a:p>
            <a:pPr marL="285750" indent="-285750" eaLnBrk="1" hangingPunct="1">
              <a:lnSpc>
                <a:spcPct val="90000"/>
              </a:lnSpc>
              <a:spcBef>
                <a:spcPct val="20000"/>
              </a:spcBef>
              <a:buClr>
                <a:schemeClr val="hlink"/>
              </a:buClr>
              <a:buSzPct val="70000"/>
              <a:buFont typeface="Wingdings" pitchFamily="2" charset="2"/>
              <a:buChar char="n"/>
            </a:pPr>
            <a:r>
              <a:rPr lang="en-US" sz="3200" i="1">
                <a:effectLst>
                  <a:outerShdw blurRad="38100" dist="38100" dir="2700000" algn="tl">
                    <a:srgbClr val="000000"/>
                  </a:outerShdw>
                </a:effectLst>
                <a:latin typeface="Trebuchet MS" pitchFamily="34" charset="0"/>
              </a:rPr>
              <a:t>Original</a:t>
            </a:r>
            <a:r>
              <a:rPr lang="en-US" sz="3200">
                <a:effectLst>
                  <a:outerShdw blurRad="38100" dist="38100" dir="2700000" algn="tl">
                    <a:srgbClr val="000000"/>
                  </a:outerShdw>
                </a:effectLst>
                <a:latin typeface="Trebuchet MS" pitchFamily="34" charset="0"/>
              </a:rPr>
              <a:t> report, summary sheet, copy of raw test protocols</a:t>
            </a:r>
          </a:p>
          <a:p>
            <a:pPr marL="285750" indent="-285750" eaLnBrk="1" hangingPunct="1">
              <a:lnSpc>
                <a:spcPct val="90000"/>
              </a:lnSpc>
              <a:spcBef>
                <a:spcPct val="20000"/>
              </a:spcBef>
              <a:buClr>
                <a:schemeClr val="hlink"/>
              </a:buClr>
              <a:buSzPct val="70000"/>
              <a:buFont typeface="Wingdings" pitchFamily="2" charset="2"/>
              <a:buNone/>
            </a:pPr>
            <a:endParaRPr lang="en-US" sz="3200">
              <a:effectLst>
                <a:outerShdw blurRad="38100" dist="38100" dir="2700000" algn="tl">
                  <a:srgbClr val="000000"/>
                </a:outerShdw>
              </a:effectLst>
              <a:latin typeface="Trebuchet MS" pitchFamily="34" charset="0"/>
            </a:endParaRPr>
          </a:p>
          <a:p>
            <a:pPr marL="285750" indent="-285750" eaLnBrk="1" hangingPunct="1">
              <a:lnSpc>
                <a:spcPct val="90000"/>
              </a:lnSpc>
              <a:spcBef>
                <a:spcPct val="20000"/>
              </a:spcBef>
              <a:buClr>
                <a:schemeClr val="hlink"/>
              </a:buClr>
              <a:buSzPct val="70000"/>
              <a:buFont typeface="Wingdings" pitchFamily="2" charset="2"/>
              <a:buNone/>
            </a:pPr>
            <a:r>
              <a:rPr lang="en-US" sz="3200" i="1">
                <a:effectLst>
                  <a:outerShdw blurRad="38100" dist="38100" dir="2700000" algn="tl">
                    <a:srgbClr val="000000"/>
                  </a:outerShdw>
                </a:effectLst>
                <a:latin typeface="Trebuchet MS" pitchFamily="34" charset="0"/>
              </a:rPr>
              <a:t>Note:  Supplementary materials NO LONGER REQUIRED!</a:t>
            </a:r>
            <a:endParaRPr lang="en-US" sz="3200">
              <a:effectLst>
                <a:outerShdw blurRad="38100" dist="38100" dir="2700000" algn="tl">
                  <a:srgbClr val="000000"/>
                </a:outerShdw>
              </a:effectLst>
              <a:latin typeface="Trebuchet MS" pitchFamily="34" charset="0"/>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a:xfrm>
            <a:off x="1143000" y="0"/>
            <a:ext cx="6710363" cy="1066800"/>
          </a:xfrm>
          <a:noFill/>
          <a:ln/>
        </p:spPr>
        <p:txBody>
          <a:bodyPr lIns="90488" tIns="44450" rIns="90488" bIns="44450"/>
          <a:lstStyle/>
          <a:p>
            <a:pPr>
              <a:lnSpc>
                <a:spcPct val="90000"/>
              </a:lnSpc>
            </a:pPr>
            <a:r>
              <a:rPr lang="en-US"/>
              <a:t>Oral Examinations</a:t>
            </a:r>
          </a:p>
        </p:txBody>
      </p:sp>
      <p:sp>
        <p:nvSpPr>
          <p:cNvPr id="119811" name="Rectangle 3"/>
          <p:cNvSpPr>
            <a:spLocks noGrp="1" noChangeArrowheads="1"/>
          </p:cNvSpPr>
          <p:nvPr>
            <p:ph type="body" idx="1"/>
          </p:nvPr>
        </p:nvSpPr>
        <p:spPr>
          <a:xfrm>
            <a:off x="228600" y="1066800"/>
            <a:ext cx="8610600" cy="5562600"/>
          </a:xfrm>
          <a:noFill/>
          <a:ln/>
        </p:spPr>
        <p:txBody>
          <a:bodyPr lIns="90488" tIns="44450" rIns="90488" bIns="44450"/>
          <a:lstStyle/>
          <a:p>
            <a:pPr marL="685800" lvl="1" indent="-228600">
              <a:lnSpc>
                <a:spcPct val="90000"/>
              </a:lnSpc>
              <a:buFont typeface="Wingdings" pitchFamily="2" charset="2"/>
              <a:buNone/>
            </a:pPr>
            <a:r>
              <a:rPr lang="en-US" sz="2400"/>
              <a:t>When work samples have been accepted (not </a:t>
            </a:r>
            <a:r>
              <a:rPr lang="en-US" sz="2400" i="1"/>
              <a:t>passed</a:t>
            </a:r>
            <a:r>
              <a:rPr lang="en-US" sz="2400"/>
              <a:t>) for oral examination, candidate is asked to prepare to take the next available oral examination.  Examinations are currently held at Rush-Presbyterian-St. Luke’s Medical Center in Chicago in the middle of May and the middle of October each year.  With two examination teams, 24 candidates can be accommodated at each exam. There are current capabilities to expand to 36 candidates per examination if necessary.</a:t>
            </a:r>
          </a:p>
          <a:p>
            <a:pPr marL="685800" lvl="1" indent="-228600">
              <a:lnSpc>
                <a:spcPct val="90000"/>
              </a:lnSpc>
              <a:buFont typeface="Wingdings" pitchFamily="2" charset="2"/>
              <a:buNone/>
            </a:pPr>
            <a:r>
              <a:rPr lang="en-US" sz="2400"/>
              <a:t>The examination committee of ABCN selects the examiners from a fixed cadre of examiners, selected for high quality of past exam administrations or high probability of effective examination based on training experience.  The examiners represent the diversity of board certified clinical neuropsychologists,  including gender, region, child/adult emphasis, and seniority.</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p:txBody>
          <a:bodyPr/>
          <a:lstStyle/>
          <a:p>
            <a:r>
              <a:rPr lang="en-US"/>
              <a:t>Board Preparation Resources</a:t>
            </a:r>
          </a:p>
        </p:txBody>
      </p:sp>
      <p:sp>
        <p:nvSpPr>
          <p:cNvPr id="121859" name="Rectangle 3"/>
          <p:cNvSpPr>
            <a:spLocks noGrp="1" noChangeArrowheads="1"/>
          </p:cNvSpPr>
          <p:nvPr>
            <p:ph type="body" idx="1"/>
          </p:nvPr>
        </p:nvSpPr>
        <p:spPr>
          <a:xfrm>
            <a:off x="457200" y="1371600"/>
            <a:ext cx="8229600" cy="4754563"/>
          </a:xfrm>
        </p:spPr>
        <p:txBody>
          <a:bodyPr/>
          <a:lstStyle/>
          <a:p>
            <a:pPr marL="457200" indent="-457200">
              <a:lnSpc>
                <a:spcPct val="69000"/>
              </a:lnSpc>
              <a:buFont typeface="Wingdings" pitchFamily="2" charset="2"/>
              <a:buNone/>
            </a:pPr>
            <a:r>
              <a:rPr lang="en-US" sz="2800">
                <a:solidFill>
                  <a:schemeClr val="tx2"/>
                </a:solidFill>
              </a:rPr>
              <a:t>The History</a:t>
            </a:r>
          </a:p>
          <a:p>
            <a:pPr marL="457200" indent="-457200">
              <a:lnSpc>
                <a:spcPct val="69000"/>
              </a:lnSpc>
              <a:buFont typeface="Wingdings" pitchFamily="2" charset="2"/>
              <a:buNone/>
            </a:pPr>
            <a:endParaRPr lang="en-US" sz="2800">
              <a:solidFill>
                <a:schemeClr val="tx2"/>
              </a:solidFill>
            </a:endParaRPr>
          </a:p>
          <a:p>
            <a:pPr marL="457200" indent="-457200">
              <a:lnSpc>
                <a:spcPct val="69000"/>
              </a:lnSpc>
              <a:buFont typeface="Wingdings" pitchFamily="2" charset="2"/>
              <a:buNone/>
            </a:pPr>
            <a:endParaRPr lang="en-US" sz="2800">
              <a:solidFill>
                <a:schemeClr val="tx2"/>
              </a:solidFill>
            </a:endParaRPr>
          </a:p>
          <a:p>
            <a:pPr marL="457200" indent="-457200">
              <a:lnSpc>
                <a:spcPct val="69000"/>
              </a:lnSpc>
              <a:buFont typeface="Wingdings" pitchFamily="2" charset="2"/>
              <a:buNone/>
            </a:pPr>
            <a:r>
              <a:rPr lang="en-US" sz="2800"/>
              <a:t>“BRAIN”  is an ABPP/CN study group that was started by a few candidates back in 2002. Formally named "BRAIN" later. Lots of info about the group has been compiled and is now available on the web, so it might be easiest to just check that out:</a:t>
            </a:r>
          </a:p>
          <a:p>
            <a:pPr marL="457200" indent="-457200">
              <a:lnSpc>
                <a:spcPct val="69000"/>
              </a:lnSpc>
              <a:buFont typeface="Wingdings" pitchFamily="2" charset="2"/>
              <a:buNone/>
            </a:pPr>
            <a:endParaRPr lang="en-US" sz="2800"/>
          </a:p>
          <a:p>
            <a:pPr marL="457200" indent="-457200">
              <a:lnSpc>
                <a:spcPct val="69000"/>
              </a:lnSpc>
              <a:buFont typeface="Wingdings" pitchFamily="2" charset="2"/>
              <a:buNone/>
            </a:pPr>
            <a:r>
              <a:rPr lang="en-US" sz="2800" u="sng"/>
              <a:t>http://www.cincinnatichildrens.org/svc/alpha/n/neurobehavioral/brain/</a:t>
            </a:r>
            <a:r>
              <a:rPr lang="en-US" sz="2800"/>
              <a:t>. </a:t>
            </a:r>
          </a:p>
          <a:p>
            <a:pPr marL="457200" indent="-457200">
              <a:lnSpc>
                <a:spcPct val="69000"/>
              </a:lnSpc>
              <a:buFont typeface="Wingdings" pitchFamily="2" charset="2"/>
              <a:buNone/>
            </a:pPr>
            <a:r>
              <a:rPr lang="en-US">
                <a:solidFill>
                  <a:srgbClr val="FF9900"/>
                </a:solidFill>
                <a:latin typeface="Times New Roman" pitchFamily="18" charset="0"/>
              </a:rPr>
              <a:t>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r>
              <a:rPr lang="en-US"/>
              <a:t>“BRAIN”</a:t>
            </a:r>
          </a:p>
        </p:txBody>
      </p:sp>
      <p:sp>
        <p:nvSpPr>
          <p:cNvPr id="123907" name="Rectangle 3"/>
          <p:cNvSpPr>
            <a:spLocks noGrp="1" noChangeArrowheads="1"/>
          </p:cNvSpPr>
          <p:nvPr>
            <p:ph type="body" idx="1"/>
          </p:nvPr>
        </p:nvSpPr>
        <p:spPr>
          <a:xfrm>
            <a:off x="152400" y="1295400"/>
            <a:ext cx="8610600" cy="5105400"/>
          </a:xfrm>
        </p:spPr>
        <p:txBody>
          <a:bodyPr/>
          <a:lstStyle/>
          <a:p>
            <a:pPr marL="285750" indent="-285750">
              <a:lnSpc>
                <a:spcPct val="69000"/>
              </a:lnSpc>
              <a:buFont typeface="Wingdings" pitchFamily="2" charset="2"/>
              <a:buNone/>
            </a:pPr>
            <a:r>
              <a:rPr lang="en-US" sz="2400"/>
              <a:t>BRAIN (which stands for “Be Ready for ABPP in Neuropsychology) is becoming an increasingly well organized group designed to help our colleagues obtain their ABCN certification. While it was originally started by a small group of friends (prior to AACN’s mentoring program), it has expanded to include over 125 members. The listserve consists of neuropsychologists at all stages of the ABPP process, from individuals who are still thinking about turning in their credentials to over 30 people who are now ABCN diplomates. They have designed study notes (which can be viewed at the website) and also provide supportive suggestions and guidance to candidates as they proceed through the ABPP process. They have also been able to provide a forum for individuals to develop study groups for each stage of the ABPP process, as well as provide a little bit of inspiration and positive peer pressure. They now have an official listserve (thanks to Bob Ivnik’s generosity) and website (thanks to Dean Beebe’s efforts).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r>
              <a:rPr lang="en-US"/>
              <a:t>“BRAIN”</a:t>
            </a:r>
          </a:p>
        </p:txBody>
      </p:sp>
      <p:sp>
        <p:nvSpPr>
          <p:cNvPr id="125955" name="Rectangle 3"/>
          <p:cNvSpPr>
            <a:spLocks noGrp="1" noChangeArrowheads="1"/>
          </p:cNvSpPr>
          <p:nvPr>
            <p:ph type="body" idx="1"/>
          </p:nvPr>
        </p:nvSpPr>
        <p:spPr/>
        <p:txBody>
          <a:bodyPr/>
          <a:lstStyle/>
          <a:p>
            <a:pPr marL="285750" indent="-285750">
              <a:lnSpc>
                <a:spcPct val="79000"/>
              </a:lnSpc>
            </a:pPr>
            <a:r>
              <a:rPr lang="en-US"/>
              <a:t>New members are accepted upon referral from a member of AACN or an already existing member of BRAIN who may or may not have completed the ABPP/CN process (this person is considered the new member's "sponsor").</a:t>
            </a:r>
          </a:p>
          <a:p>
            <a:pPr marL="285750" indent="-285750">
              <a:lnSpc>
                <a:spcPct val="79000"/>
              </a:lnSpc>
            </a:pPr>
            <a:r>
              <a:rPr lang="en-US"/>
              <a:t>If a supervisor is not a member of AACN or Brain, they should contact someone who is.</a:t>
            </a:r>
          </a:p>
          <a:p>
            <a:pPr marL="285750" indent="-285750">
              <a:lnSpc>
                <a:spcPct val="79000"/>
              </a:lnSpc>
            </a:pPr>
            <a:r>
              <a:rPr lang="en-US"/>
              <a:t>The only other criterion to join BRAIN is that the new member be a licensed psychologist. </a:t>
            </a:r>
          </a:p>
          <a:p>
            <a:pPr marL="285750" indent="-285750">
              <a:lnSpc>
                <a:spcPct val="79000"/>
              </a:lnSpc>
            </a:pP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r>
              <a:rPr lang="en-US"/>
              <a:t>BRAIN (continued)</a:t>
            </a:r>
          </a:p>
        </p:txBody>
      </p:sp>
      <p:sp>
        <p:nvSpPr>
          <p:cNvPr id="128003" name="Rectangle 3"/>
          <p:cNvSpPr>
            <a:spLocks noGrp="1" noChangeArrowheads="1"/>
          </p:cNvSpPr>
          <p:nvPr>
            <p:ph type="body" idx="1"/>
          </p:nvPr>
        </p:nvSpPr>
        <p:spPr>
          <a:xfrm>
            <a:off x="228600" y="1600200"/>
            <a:ext cx="8458200" cy="4525963"/>
          </a:xfrm>
        </p:spPr>
        <p:txBody>
          <a:bodyPr/>
          <a:lstStyle/>
          <a:p>
            <a:pPr marL="285750" indent="-285750">
              <a:buFont typeface="Wingdings" pitchFamily="2" charset="2"/>
              <a:buNone/>
            </a:pPr>
            <a:r>
              <a:rPr lang="en-US" sz="2400"/>
              <a:t>If an AACN or BRAIN member would like to add someone to the study group listserve,contact Michael Kirkwood (</a:t>
            </a:r>
            <a:r>
              <a:rPr lang="en-US" sz="2400" u="sng"/>
              <a:t>kirkwood.michael@tchden.org</a:t>
            </a:r>
            <a:r>
              <a:rPr lang="en-US" sz="2400"/>
              <a:t>) with the name,email address, and a brief narrative biosketch of the potential member.</a:t>
            </a:r>
          </a:p>
          <a:p>
            <a:pPr marL="285750" indent="-285750">
              <a:buFont typeface="Wingdings" pitchFamily="2" charset="2"/>
              <a:buNone/>
            </a:pPr>
            <a:r>
              <a:rPr lang="en-US" sz="2400"/>
              <a:t>After receiving this information, Dr. Kirkwood will send an email to the new member and the sponsor, which will include an introductory welcome letter and listserv registration information. Dr. Kirkwood will subsequently post the biosketches of new members to the BRAIN listserv as a means of introducing them to the group.</a:t>
            </a:r>
          </a:p>
          <a:p>
            <a:pPr marL="285750" indent="-285750">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r>
              <a:rPr lang="en-US" sz="3800" b="0"/>
              <a:t>AACN Resources</a:t>
            </a:r>
          </a:p>
        </p:txBody>
      </p:sp>
      <p:sp>
        <p:nvSpPr>
          <p:cNvPr id="130051" name="Rectangle 3"/>
          <p:cNvSpPr>
            <a:spLocks noGrp="1" noChangeArrowheads="1"/>
          </p:cNvSpPr>
          <p:nvPr>
            <p:ph type="body" idx="1"/>
          </p:nvPr>
        </p:nvSpPr>
        <p:spPr>
          <a:xfrm>
            <a:off x="457200" y="1371600"/>
            <a:ext cx="8229600" cy="4759325"/>
          </a:xfrm>
        </p:spPr>
        <p:txBody>
          <a:bodyPr/>
          <a:lstStyle/>
          <a:p>
            <a:r>
              <a:rPr lang="en-US"/>
              <a:t>Available at www.theaacn.org</a:t>
            </a:r>
          </a:p>
          <a:p>
            <a:r>
              <a:rPr lang="en-US"/>
              <a:t>AACN Study Guide for board certification: A very detailed resource regarding each step in the process. </a:t>
            </a:r>
          </a:p>
          <a:p>
            <a:r>
              <a:rPr lang="en-US"/>
              <a:t>AACN Mentorship Program: </a:t>
            </a:r>
          </a:p>
          <a:p>
            <a:pPr marL="669925" lvl="1" indent="-325438"/>
            <a:r>
              <a:rPr lang="en-US"/>
              <a:t>Available to candidates who have passed the Credentials Review</a:t>
            </a:r>
          </a:p>
          <a:p>
            <a:pPr marL="669925" lvl="1" indent="-325438"/>
            <a:r>
              <a:rPr lang="en-US"/>
              <a:t>Meant for support and consultation</a:t>
            </a:r>
          </a:p>
          <a:p>
            <a:pPr marL="669925" lvl="1" indent="-325438"/>
            <a:r>
              <a:rPr lang="en-US"/>
              <a:t>Participation is optional, although advisable</a:t>
            </a:r>
          </a:p>
          <a:p>
            <a:pPr marL="669925" lvl="1" indent="-325438"/>
            <a:endParaRPr lang="en-US"/>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endParaRPr lang="en-US" sz="3800">
              <a:solidFill>
                <a:srgbClr val="274E75"/>
              </a:solidFill>
            </a:endParaRPr>
          </a:p>
        </p:txBody>
      </p:sp>
      <p:sp>
        <p:nvSpPr>
          <p:cNvPr id="131075" name="Rectangle 3"/>
          <p:cNvSpPr>
            <a:spLocks noGrp="1" noChangeArrowheads="1"/>
          </p:cNvSpPr>
          <p:nvPr>
            <p:ph type="body" idx="1"/>
          </p:nvPr>
        </p:nvSpPr>
        <p:spPr/>
        <p:txBody>
          <a:bodyPr/>
          <a:lstStyle/>
          <a:p>
            <a:pPr algn="ctr">
              <a:buFont typeface="Wingdings" pitchFamily="2" charset="2"/>
              <a:buNone/>
            </a:pPr>
            <a:endParaRPr lang="en-US" sz="3700"/>
          </a:p>
          <a:p>
            <a:pPr algn="ctr">
              <a:buFont typeface="Wingdings" pitchFamily="2" charset="2"/>
              <a:buNone/>
            </a:pPr>
            <a:endParaRPr lang="en-US" sz="3700"/>
          </a:p>
          <a:p>
            <a:pPr algn="ctr">
              <a:buFont typeface="Wingdings" pitchFamily="2" charset="2"/>
              <a:buNone/>
            </a:pPr>
            <a:r>
              <a:rPr lang="en-US" sz="3700"/>
              <a:t>Questions?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b="1"/>
              <a:t>Predoctoral NP Specialty Preparation</a:t>
            </a:r>
          </a:p>
        </p:txBody>
      </p:sp>
      <p:sp>
        <p:nvSpPr>
          <p:cNvPr id="33795" name="Rectangle 3"/>
          <p:cNvSpPr>
            <a:spLocks noGrp="1" noChangeArrowheads="1"/>
          </p:cNvSpPr>
          <p:nvPr>
            <p:ph type="body" idx="1"/>
          </p:nvPr>
        </p:nvSpPr>
        <p:spPr>
          <a:xfrm>
            <a:off x="304800" y="1600200"/>
            <a:ext cx="8534400" cy="4953000"/>
          </a:xfrm>
        </p:spPr>
        <p:txBody>
          <a:bodyPr/>
          <a:lstStyle/>
          <a:p>
            <a:pPr>
              <a:lnSpc>
                <a:spcPct val="80000"/>
              </a:lnSpc>
            </a:pPr>
            <a:r>
              <a:rPr lang="en-US" sz="2800" b="1"/>
              <a:t>Core Coursework in NP</a:t>
            </a:r>
          </a:p>
          <a:p>
            <a:pPr lvl="1">
              <a:lnSpc>
                <a:spcPct val="80000"/>
              </a:lnSpc>
            </a:pPr>
            <a:endParaRPr lang="en-US" sz="2400" b="1"/>
          </a:p>
          <a:p>
            <a:pPr lvl="1">
              <a:lnSpc>
                <a:spcPct val="80000"/>
              </a:lnSpc>
            </a:pPr>
            <a:r>
              <a:rPr lang="en-US" sz="2400"/>
              <a:t>In addition to the basic Clinical Psychology curriculum, competitive students have completed doctoral level coursework in:</a:t>
            </a:r>
          </a:p>
          <a:p>
            <a:pPr lvl="1">
              <a:lnSpc>
                <a:spcPct val="80000"/>
              </a:lnSpc>
              <a:buFont typeface="Wingdings" pitchFamily="2" charset="2"/>
              <a:buNone/>
            </a:pPr>
            <a:endParaRPr lang="en-US" sz="2400"/>
          </a:p>
          <a:p>
            <a:pPr lvl="2">
              <a:lnSpc>
                <a:spcPct val="80000"/>
              </a:lnSpc>
            </a:pPr>
            <a:r>
              <a:rPr lang="en-US" sz="2000"/>
              <a:t>Neuropsychology Assessment</a:t>
            </a:r>
          </a:p>
          <a:p>
            <a:pPr lvl="2">
              <a:lnSpc>
                <a:spcPct val="80000"/>
              </a:lnSpc>
            </a:pPr>
            <a:r>
              <a:rPr lang="en-US" sz="2000"/>
              <a:t>Clinical Neuropsychology</a:t>
            </a:r>
          </a:p>
          <a:p>
            <a:pPr lvl="2">
              <a:lnSpc>
                <a:spcPct val="80000"/>
              </a:lnSpc>
            </a:pPr>
            <a:r>
              <a:rPr lang="en-US" sz="2000"/>
              <a:t>Behavioral and Clinical neurosciences</a:t>
            </a:r>
          </a:p>
          <a:p>
            <a:pPr lvl="2">
              <a:lnSpc>
                <a:spcPct val="80000"/>
              </a:lnSpc>
            </a:pPr>
            <a:r>
              <a:rPr lang="en-US" sz="2000"/>
              <a:t>Behavioral (Clinical) Neurology</a:t>
            </a:r>
          </a:p>
          <a:p>
            <a:pPr lvl="2">
              <a:lnSpc>
                <a:spcPct val="80000"/>
              </a:lnSpc>
              <a:buFontTx/>
              <a:buNone/>
            </a:pPr>
            <a:endParaRPr lang="en-US" sz="2000"/>
          </a:p>
          <a:p>
            <a:pPr lvl="2">
              <a:lnSpc>
                <a:spcPct val="80000"/>
              </a:lnSpc>
              <a:buFontTx/>
              <a:buNone/>
            </a:pPr>
            <a:r>
              <a:rPr lang="en-US" sz="2000"/>
              <a:t>	(coursework generally includes exposure to functional neuroanatomy, neuropathology, psychopharmacology, neuroimaging, relevant test construction/research, neuropsychology assessment, case conceptualization…)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990600"/>
          </a:xfrm>
        </p:spPr>
        <p:txBody>
          <a:bodyPr/>
          <a:lstStyle/>
          <a:p>
            <a:r>
              <a:rPr lang="en-US" sz="4000" b="1"/>
              <a:t>Predoctoral Clinical Experience</a:t>
            </a:r>
          </a:p>
        </p:txBody>
      </p:sp>
      <p:sp>
        <p:nvSpPr>
          <p:cNvPr id="32771" name="Rectangle 3"/>
          <p:cNvSpPr>
            <a:spLocks noGrp="1" noChangeArrowheads="1"/>
          </p:cNvSpPr>
          <p:nvPr>
            <p:ph type="body" idx="1"/>
          </p:nvPr>
        </p:nvSpPr>
        <p:spPr>
          <a:xfrm>
            <a:off x="457200" y="1371600"/>
            <a:ext cx="8229600" cy="5105400"/>
          </a:xfrm>
        </p:spPr>
        <p:txBody>
          <a:bodyPr/>
          <a:lstStyle/>
          <a:p>
            <a:pPr>
              <a:lnSpc>
                <a:spcPct val="90000"/>
              </a:lnSpc>
              <a:buFont typeface="Wingdings" pitchFamily="2" charset="2"/>
              <a:buNone/>
            </a:pPr>
            <a:r>
              <a:rPr lang="en-US" sz="2400"/>
              <a:t>Practica Placement </a:t>
            </a:r>
          </a:p>
          <a:p>
            <a:pPr>
              <a:lnSpc>
                <a:spcPct val="90000"/>
              </a:lnSpc>
              <a:buFont typeface="Wingdings" pitchFamily="2" charset="2"/>
              <a:buNone/>
            </a:pPr>
            <a:endParaRPr lang="en-US" sz="2400"/>
          </a:p>
          <a:p>
            <a:pPr>
              <a:lnSpc>
                <a:spcPct val="90000"/>
              </a:lnSpc>
            </a:pPr>
            <a:r>
              <a:rPr lang="en-US" sz="2400"/>
              <a:t>Hospital (acute inpt, rehab, outpt services)</a:t>
            </a:r>
          </a:p>
          <a:p>
            <a:pPr>
              <a:lnSpc>
                <a:spcPct val="90000"/>
              </a:lnSpc>
            </a:pPr>
            <a:r>
              <a:rPr lang="en-US" sz="2400"/>
              <a:t>Mental Health Clinics (LD, ADHD, TBI, CVA, MDC)</a:t>
            </a:r>
          </a:p>
          <a:p>
            <a:pPr>
              <a:lnSpc>
                <a:spcPct val="90000"/>
              </a:lnSpc>
            </a:pPr>
            <a:r>
              <a:rPr lang="en-US" sz="2400"/>
              <a:t>Private Practice </a:t>
            </a:r>
          </a:p>
          <a:p>
            <a:pPr>
              <a:lnSpc>
                <a:spcPct val="90000"/>
              </a:lnSpc>
              <a:buFont typeface="Wingdings" pitchFamily="2" charset="2"/>
              <a:buNone/>
            </a:pPr>
            <a:endParaRPr lang="en-US" sz="2400"/>
          </a:p>
          <a:p>
            <a:pPr>
              <a:lnSpc>
                <a:spcPct val="90000"/>
              </a:lnSpc>
              <a:buFont typeface="Wingdings" pitchFamily="2" charset="2"/>
              <a:buNone/>
            </a:pPr>
            <a:r>
              <a:rPr lang="en-US" sz="2400"/>
              <a:t>	Goal:</a:t>
            </a:r>
          </a:p>
          <a:p>
            <a:pPr lvl="1">
              <a:lnSpc>
                <a:spcPct val="90000"/>
              </a:lnSpc>
            </a:pPr>
            <a:r>
              <a:rPr lang="en-US" sz="2400"/>
              <a:t>Exposure to a wide range of diagnoses, tests, clinical settings, age range, conceptualization style…</a:t>
            </a:r>
          </a:p>
          <a:p>
            <a:pPr lvl="1">
              <a:lnSpc>
                <a:spcPct val="90000"/>
              </a:lnSpc>
            </a:pPr>
            <a:r>
              <a:rPr lang="en-US" sz="2400"/>
              <a:t>Experience conducting interviews, administering comprehensive test batteries, staffing cases, writing reports and working within a multidisciplinary treatment team.  </a:t>
            </a:r>
          </a:p>
          <a:p>
            <a:pPr lvl="2">
              <a:lnSpc>
                <a:spcPct val="90000"/>
              </a:lnSpc>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843</TotalTime>
  <Words>3616</Words>
  <Application>Microsoft Office PowerPoint</Application>
  <PresentationFormat>On-screen Show (4:3)</PresentationFormat>
  <Paragraphs>676</Paragraphs>
  <Slides>79</Slides>
  <Notes>15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79</vt:i4>
      </vt:variant>
    </vt:vector>
  </HeadingPairs>
  <TitlesOfParts>
    <vt:vector size="83" baseType="lpstr">
      <vt:lpstr>Ripple</vt:lpstr>
      <vt:lpstr>Ricepaper</vt:lpstr>
      <vt:lpstr>Stream</vt:lpstr>
      <vt:lpstr>Chart</vt:lpstr>
      <vt:lpstr>Clinical Neuropsychology Training Issues: A Student’s Perspective</vt:lpstr>
      <vt:lpstr>Overview of Training in Neuropsychology</vt:lpstr>
      <vt:lpstr>Be knowledgeable</vt:lpstr>
      <vt:lpstr>DEFINITION OF A CLINICAL  NEUROPSYCHOLOGIST (1989)</vt:lpstr>
      <vt:lpstr> </vt:lpstr>
      <vt:lpstr>SELECTING A GRADUATE PROGRAM</vt:lpstr>
      <vt:lpstr>Neuropsychology Track?</vt:lpstr>
      <vt:lpstr>Predoctoral NP Specialty Preparation</vt:lpstr>
      <vt:lpstr>Predoctoral Clinical Experience</vt:lpstr>
      <vt:lpstr>Research</vt:lpstr>
      <vt:lpstr>NETWORKING</vt:lpstr>
      <vt:lpstr>Find a Mentor</vt:lpstr>
      <vt:lpstr>SEEK SPECIAL OPPORTUNITIES</vt:lpstr>
      <vt:lpstr>The Successful Intern Applicant</vt:lpstr>
      <vt:lpstr>Selection Criteria for Clinical Neuropsychology Internships </vt:lpstr>
      <vt:lpstr>Supervisor’s Rank Ordered  Critical Items</vt:lpstr>
      <vt:lpstr>Preferred NP Practica or Clinical Training Experience</vt:lpstr>
      <vt:lpstr>Desired Setting Experience</vt:lpstr>
      <vt:lpstr>Prior Assessment Experience</vt:lpstr>
      <vt:lpstr>Educational Background</vt:lpstr>
      <vt:lpstr>Prior Research Activity</vt:lpstr>
      <vt:lpstr>Other Considerations for Selecting an Internship</vt:lpstr>
      <vt:lpstr>Availability vs. Opportunity</vt:lpstr>
      <vt:lpstr>KEEP AN OPEN MIND</vt:lpstr>
      <vt:lpstr>Think Ahead</vt:lpstr>
      <vt:lpstr>A Model Example</vt:lpstr>
      <vt:lpstr>PowerPoint Presentation</vt:lpstr>
      <vt:lpstr>Resources for prospective students, interns, postdocs</vt:lpstr>
      <vt:lpstr>Graduate, internship and postdoctoral training programs</vt:lpstr>
      <vt:lpstr>Resources</vt:lpstr>
      <vt:lpstr>Independent Training Centers</vt:lpstr>
      <vt:lpstr>Overview of Postdoctoral Training in Clinical Neuropsychology </vt:lpstr>
      <vt:lpstr>Main 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American Board of Clinical Neuropsychology (ABCN)</vt:lpstr>
      <vt:lpstr>Why Board Certification?</vt:lpstr>
      <vt:lpstr>Psychology Boards Analogous to Medical Boards</vt:lpstr>
      <vt:lpstr>Purpose of the Examination</vt:lpstr>
      <vt:lpstr>ABCN Officers and Appointees 2007-2009</vt:lpstr>
      <vt:lpstr>PowerPoint Presentation</vt:lpstr>
      <vt:lpstr>Current Status of Board Certification</vt:lpstr>
      <vt:lpstr>PowerPoint Presentation</vt:lpstr>
      <vt:lpstr>Application and Examination 2 phases</vt:lpstr>
      <vt:lpstr>Costs</vt:lpstr>
      <vt:lpstr>How Long Does it Take?</vt:lpstr>
      <vt:lpstr>Eligibility Criteria</vt:lpstr>
      <vt:lpstr>PowerPoint Presentation</vt:lpstr>
      <vt:lpstr>PowerPoint Presentation</vt:lpstr>
      <vt:lpstr>Four Rubrics for Questions from Houston Conference </vt:lpstr>
      <vt:lpstr>PowerPoint Presentation</vt:lpstr>
      <vt:lpstr>Oral Examinations</vt:lpstr>
      <vt:lpstr>Board Preparation Resources</vt:lpstr>
      <vt:lpstr>“BRAIN”</vt:lpstr>
      <vt:lpstr>“BRAIN”</vt:lpstr>
      <vt:lpstr>BRAIN (continued)</vt:lpstr>
      <vt:lpstr>AACN Resources</vt:lpstr>
      <vt:lpstr>PowerPoint Presentation</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Neuropsychology Training Issues: A Students’s Perspective</dc:title>
  <dc:creator>JAHVAH</dc:creator>
  <cp:lastModifiedBy>Hartnack, Katie</cp:lastModifiedBy>
  <cp:revision>35</cp:revision>
  <dcterms:created xsi:type="dcterms:W3CDTF">2007-08-06T13:16:35Z</dcterms:created>
  <dcterms:modified xsi:type="dcterms:W3CDTF">2014-01-30T21:44:07Z</dcterms:modified>
</cp:coreProperties>
</file>